
<file path=[Content_Types].xml><?xml version="1.0" encoding="utf-8"?>
<Types xmlns="http://schemas.openxmlformats.org/package/2006/content-types">
  <Default Extension="mkv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5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 /><Relationship Id="rId59" Type="http://schemas.openxmlformats.org/officeDocument/2006/relationships/tableStyles" Target="tableStyles.xml" /><Relationship Id="rId6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2234C0-D2AF-6D3E-2299-A5713521BEE2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14952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27684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03390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7845CB-D57D-4292-E77D-AFD97A96C499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19481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91958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80267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286BD7-478F-A6EA-F9FE-81851B29F3D1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3655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15945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408882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4E8B3F-D75F-CAAE-4D81-A7EA9FE344A6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434DC51-FB01-F0BE-A692-CCDD77D52146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27044E-F2C0-207E-FE0A-7CE0FF05BB7B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BB7114-C636-9658-730B-92356CB1C3A7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1AAD7A-0BAA-E43F-784B-EB8D74A962A7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51799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77699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00396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5B9BF6-470E-098F-8959-9F6C8F206812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5F1BA4-2777-190B-A03E-31E9B4CE9119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9DFA8A3-B3BC-15DC-B1C4-4CFC0073765E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94661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11200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83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E5E4CA-1043-40F2-DA30-BDDBE8598CDE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416629-3F25-1924-11FB-CB6B6E0D58C7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0457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78913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83299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363543-3110-A7B4-CD3A-22917EA7C3A6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02394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943788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49965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72D752-4E03-A230-479E-35AF0D50EDAF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885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55233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66396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2C3D8D-2794-85B7-749B-89DF9ED16B64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E99DE5-3CEB-7F46-183D-5F6D94F3E366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63797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43164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35000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52BB15-3432-1DEE-5AF4-55B6EB79D7BD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0ECD84-92E9-BE74-AA1D-B8203368D345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8EB1CE-D51C-4244-0CBA-0D8593FB8897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E4FB59-EE86-D6F8-A8B2-8630B24893CA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3856B5-D77E-BF17-C372-1C9052B6EA9C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92A14E-C41D-98F8-3CFE-8908A33FDAFE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D452F8-64FD-15E4-02DF-E0BCA908F6A3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6197B7-71F9-253A-D6F6-03B122094491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AF7079-F6FF-BC7E-76D3-27D3827E9462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AF455F-C10F-0E85-89D0-B23B81470057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543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98159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81922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8DD362-4EF3-D704-DBF0-047918B19144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B39968-C366-DDA1-20B2-51119B155F24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29468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85443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7939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25F104-883C-AC69-D8D4-B779D52C63D4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EC4ED9-2430-F6EE-122E-9700E6F60DB6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795B03-D64A-B257-5CBF-62DC8133203C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2F2880-DAB9-C5E8-A7C4-4CA1A5FFF302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1160C4-E23C-ED97-4EB5-3A8CC11D78BF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6C9744-6CC5-3939-9625-7D3C894BE83A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0BEBCF-C57E-DB05-CFE8-D4E10632CF2B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FD5A38-0A13-9D20-8ADD-E9287CC40676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C3736A-9487-FB20-F312-94C2996DDD5B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AF6795-2AE5-E516-FD2A-F90FCFE0AF60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04CF08-9557-CEA1-4B2F-33C1539B9749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7CC177-A79A-8186-D907-D6CC2253114B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60057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12781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12401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3877E3-7559-4890-39BB-28F93B52B9CB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46595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50517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59316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5C44C6-C523-E36A-AA2C-26D464564E64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C4B5A6-70FB-9F40-C475-5EF91FD56582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AA0832-AFD6-A7EC-A3E7-1F9639D3ECA9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72657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96821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51948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7A2B87-387C-7A93-C317-C96A2A7E026F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67883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19667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96906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E20B7B-D653-9504-D6EE-63AA622C175E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C9CD0B-8F01-E881-4663-9E5612C1169A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31262C-2C27-55BD-FCD5-0B7FDD8615F3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29585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86261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24090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E08063-02C7-8C29-B2DB-76F31DF4D84B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6F490B-4D89-F7E7-0816-4CED7D2FD1B8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8BD2F0-DBD3-649B-7B8F-F3BEC7DFB41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 userDrawn="1">
            <p:ph type="ctrTitle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 userDrawn="1">
            <p:ph type="subTitle" idx="1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Образец подзаголовка</a:t>
            </a:r>
            <a:endParaRPr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grpSp>
        <p:nvGrpSpPr>
          <p:cNvPr id="313" name="Группа 312"/>
          <p:cNvGrpSpPr/>
          <p:nvPr userDrawn="1"/>
        </p:nvGrpSpPr>
        <p:grpSpPr bwMode="auto">
          <a:xfrm>
            <a:off x="-22006" y="-7442"/>
            <a:ext cx="12214008" cy="1742779"/>
            <a:chOff x="5534481" y="2204917"/>
            <a:chExt cx="5756459" cy="1155514"/>
          </a:xfrm>
        </p:grpSpPr>
        <p:grpSp>
          <p:nvGrpSpPr>
            <p:cNvPr id="383" name="Группа 382"/>
            <p:cNvGrpSpPr/>
            <p:nvPr userDrawn="1"/>
          </p:nvGrpSpPr>
          <p:grpSpPr bwMode="auto">
            <a:xfrm>
              <a:off x="10137289" y="2208431"/>
              <a:ext cx="1153652" cy="1152000"/>
              <a:chOff x="8985289" y="2208431"/>
              <a:chExt cx="1153652" cy="1152000"/>
            </a:xfrm>
          </p:grpSpPr>
          <p:sp>
            <p:nvSpPr>
              <p:cNvPr id="432" name="Прямоугольник 43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33" name="Группа 432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434" name="Прямоугольник 433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5" name="Прямоугольник 434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436" name="Прямоугольник 435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7" name="Прямоугольник 43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38" name="Прямоугольник 43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39" name="Прямоугольник 43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40" name="Прямоугольник 43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41" name="Прямоугольник 44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42" name="Прямоугольник 44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4" name="Группа 383"/>
            <p:cNvGrpSpPr/>
            <p:nvPr userDrawn="1"/>
          </p:nvGrpSpPr>
          <p:grpSpPr bwMode="auto">
            <a:xfrm>
              <a:off x="8985885" y="2204917"/>
              <a:ext cx="1153056" cy="1152000"/>
              <a:chOff x="8985885" y="2208431"/>
              <a:chExt cx="1153056" cy="1152000"/>
            </a:xfrm>
          </p:grpSpPr>
          <p:sp>
            <p:nvSpPr>
              <p:cNvPr id="421" name="Прямоугольник 420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422" name="Группа 421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23" name="Прямоугольник 422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24" name="Прямоугольник 423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425" name="Прямоугольник 424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6" name="Прямоугольник 425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27" name="Прямоугольник 426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28" name="Прямоугольник 427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9" name="Прямоугольник 428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30" name="Прямоугольник 429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31" name="Прямоугольник 430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5" name="Группа 384"/>
            <p:cNvGrpSpPr/>
            <p:nvPr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410" name="Прямоугольник 40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411" name="Группа 410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412" name="Прямоугольник 411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413" name="Прямоугольник 412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414" name="Прямоугольник 413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15" name="Прямоугольник 41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6" name="Прямоугольник 41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7" name="Прямоугольник 41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18" name="Прямоугольник 41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9" name="Прямоугольник 41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0" name="Прямоугольник 419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6" name="Группа 385"/>
            <p:cNvGrpSpPr/>
            <p:nvPr userDrawn="1"/>
          </p:nvGrpSpPr>
          <p:grpSpPr bwMode="auto">
            <a:xfrm>
              <a:off x="6683297" y="2204917"/>
              <a:ext cx="1153056" cy="1152000"/>
              <a:chOff x="8985885" y="2208431"/>
              <a:chExt cx="1153056" cy="1152000"/>
            </a:xfrm>
          </p:grpSpPr>
          <p:sp>
            <p:nvSpPr>
              <p:cNvPr id="399" name="Прямоугольник 39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00" name="Группа 39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01" name="Прямоугольник 40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2" name="Прямоугольник 40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03" name="Прямоугольник 40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04" name="Прямоугольник 40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405" name="Прямоугольник 40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06" name="Прямоугольник 40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07" name="Прямоугольник 40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408" name="Прямоугольник 40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409" name="Прямоугольник 40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7" name="Группа 386"/>
            <p:cNvGrpSpPr/>
            <p:nvPr userDrawn="1"/>
          </p:nvGrpSpPr>
          <p:grpSpPr bwMode="auto">
            <a:xfrm>
              <a:off x="5534481" y="2204917"/>
              <a:ext cx="1153056" cy="1152000"/>
              <a:chOff x="8985885" y="2208431"/>
              <a:chExt cx="1153056" cy="1152000"/>
            </a:xfrm>
          </p:grpSpPr>
          <p:sp>
            <p:nvSpPr>
              <p:cNvPr id="388" name="Прямоугольник 38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89" name="Группа 38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390" name="Прямоугольник 38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391" name="Прямоугольник 39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392" name="Прямоугольник 39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393" name="Прямоугольник 39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394" name="Прямоугольник 39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395" name="Прямоугольник 39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396" name="Прямоугольник 39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397" name="Прямоугольник 39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98" name="Прямоугольник 39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5" name="Группа 4"/>
          <p:cNvGrpSpPr/>
          <p:nvPr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464" name="Прямоугольник 463"/>
            <p:cNvSpPr/>
            <p:nvPr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65" name="Прямоугольник 464"/>
            <p:cNvSpPr/>
            <p:nvPr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466" name="Прямоугольник 465"/>
            <p:cNvSpPr/>
            <p:nvPr userDrawn="1"/>
          </p:nvSpPr>
          <p:spPr bwMode="auto">
            <a:xfrm>
              <a:off x="5731505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67" name="Прямоугольник 466"/>
            <p:cNvSpPr/>
            <p:nvPr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68" name="Прямоугольник 467"/>
            <p:cNvSpPr/>
            <p:nvPr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469" name="Прямоугольник 468"/>
            <p:cNvSpPr/>
            <p:nvPr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470" name="Прямоугольник 469"/>
            <p:cNvSpPr/>
            <p:nvPr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471" name="Прямоугольник 470"/>
            <p:cNvSpPr/>
            <p:nvPr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472" name="Прямоугольник 471"/>
            <p:cNvSpPr/>
            <p:nvPr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73" name="Прямоугольник 472"/>
            <p:cNvSpPr/>
            <p:nvPr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474" name="Прямоугольник 473"/>
            <p:cNvSpPr/>
            <p:nvPr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475" name="Прямоугольник 474"/>
            <p:cNvSpPr/>
            <p:nvPr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476" name="Прямоугольник 475"/>
            <p:cNvSpPr/>
            <p:nvPr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477" name="Прямоугольник 476"/>
            <p:cNvSpPr/>
            <p:nvPr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478" name="Прямоугольник 477"/>
            <p:cNvSpPr/>
            <p:nvPr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79" name="Прямоугольник 478"/>
            <p:cNvSpPr/>
            <p:nvPr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80" name="Прямоугольник 479"/>
            <p:cNvSpPr/>
            <p:nvPr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81" name="Прямоугольник 480"/>
            <p:cNvSpPr/>
            <p:nvPr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482" name="Прямоугольник 481"/>
            <p:cNvSpPr/>
            <p:nvPr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483" name="Прямоугольник 482"/>
            <p:cNvSpPr/>
            <p:nvPr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8"/>
              </a:schemeClr>
            </a:solidFill>
            <a:ln>
              <a:noFill/>
            </a:ln>
          </p:spPr>
        </p:sp>
        <p:sp>
          <p:nvSpPr>
            <p:cNvPr id="484" name="Прямоугольник 483"/>
            <p:cNvSpPr/>
            <p:nvPr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85" name="Прямоугольник 484"/>
            <p:cNvSpPr/>
            <p:nvPr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86" name="Прямоугольник 485"/>
            <p:cNvSpPr/>
            <p:nvPr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14"/>
          <p:cNvSpPr>
            <a:spLocks noGrp="1"/>
          </p:cNvSpPr>
          <p:nvPr>
            <p:ph type="dt" sz="half" idx="10"/>
          </p:nvPr>
        </p:nvSpPr>
        <p:spPr bwMode="auto">
          <a:xfrm>
            <a:off x="607261" y="6109507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5" name="Нижний колонтитул 15"/>
          <p:cNvSpPr>
            <a:spLocks noGrp="1"/>
          </p:cNvSpPr>
          <p:nvPr>
            <p:ph type="ftr" sz="quarter" idx="11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/>
              <a:t>Вставка рисунка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" name="Прямоугольник 245"/>
          <p:cNvSpPr/>
          <p:nvPr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1" name="Прямоугольник 350"/>
          <p:cNvSpPr/>
          <p:nvPr userDrawn="1"/>
        </p:nvSpPr>
        <p:spPr bwMode="auto">
          <a:xfrm>
            <a:off x="1" y="-5610"/>
            <a:ext cx="765453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7" name="Group 6"/>
          <p:cNvGrpSpPr/>
          <p:nvPr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113" name="Группа 112"/>
            <p:cNvGrpSpPr/>
            <p:nvPr userDrawn="1"/>
          </p:nvGrpSpPr>
          <p:grpSpPr bwMode="auto">
            <a:xfrm>
              <a:off x="11052937" y="-6409"/>
              <a:ext cx="1146222" cy="1147201"/>
              <a:chOff x="8985289" y="2208431"/>
              <a:chExt cx="1153652" cy="1152000"/>
            </a:xfrm>
          </p:grpSpPr>
          <p:sp>
            <p:nvSpPr>
              <p:cNvPr id="6" name="Прямоугольник 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5" name="Группа 4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58" name="Прямоугольник 157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59" name="Прямоугольник 158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60" name="Прямоугольник 159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1" name="Прямоугольник 16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62" name="Прямоугольник 16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3" name="Прямоугольник 16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4" name="Прямоугольник 16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65" name="Прямоугольник 16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6" name="Прямоугольник 16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1" name="Группа 190"/>
            <p:cNvGrpSpPr/>
            <p:nvPr userDrawn="1"/>
          </p:nvGrpSpPr>
          <p:grpSpPr bwMode="auto">
            <a:xfrm>
              <a:off x="9908949" y="-9923"/>
              <a:ext cx="1145630" cy="1152000"/>
              <a:chOff x="8985885" y="2208431"/>
              <a:chExt cx="1153056" cy="1152000"/>
            </a:xfrm>
          </p:grpSpPr>
          <p:sp>
            <p:nvSpPr>
              <p:cNvPr id="192" name="Прямоугольник 19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193" name="Группа 192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94" name="Прямоугольник 193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195" name="Прямоугольник 194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196" name="Прямоугольник 195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97" name="Прямоугольник 19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98" name="Прямоугольник 19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99" name="Прямоугольник 19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00" name="Прямоугольник 19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01" name="Прямоугольник 20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2" name="Прямоугольник 20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03" name="Группа 202"/>
            <p:cNvGrpSpPr/>
            <p:nvPr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204" name="Прямоугольник 203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5" name="Группа 204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06" name="Прямоугольник 205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07" name="Прямоугольник 206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08" name="Прямоугольник 207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09" name="Прямоугольник 208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10" name="Прямоугольник 209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1" name="Прямоугольник 210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2" name="Прямоугольник 211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3" name="Прямоугольник 212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14" name="Прямоугольник 213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15" name="Группа 214"/>
            <p:cNvGrpSpPr/>
            <p:nvPr userDrawn="1"/>
          </p:nvGrpSpPr>
          <p:grpSpPr bwMode="auto">
            <a:xfrm>
              <a:off x="7621191" y="-9923"/>
              <a:ext cx="1145630" cy="1152000"/>
              <a:chOff x="8985885" y="2208431"/>
              <a:chExt cx="1153056" cy="1152000"/>
            </a:xfrm>
          </p:grpSpPr>
          <p:sp>
            <p:nvSpPr>
              <p:cNvPr id="216" name="Прямоугольник 21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17" name="Группа 216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18" name="Прямоугольник 217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9" name="Прямоугольник 218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20" name="Прямоугольник 219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21" name="Прямоугольник 22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22" name="Прямоугольник 22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23" name="Прямоугольник 22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24" name="Прямоугольник 22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25" name="Прямоугольник 22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26" name="Прямоугольник 22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7" name="Группа 226"/>
            <p:cNvGrpSpPr/>
            <p:nvPr userDrawn="1"/>
          </p:nvGrpSpPr>
          <p:grpSpPr bwMode="auto">
            <a:xfrm>
              <a:off x="6479777" y="-9923"/>
              <a:ext cx="1145630" cy="1152000"/>
              <a:chOff x="8985885" y="2208431"/>
              <a:chExt cx="1153056" cy="1152000"/>
            </a:xfrm>
          </p:grpSpPr>
          <p:sp>
            <p:nvSpPr>
              <p:cNvPr id="228" name="Прямоугольник 22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29" name="Группа 22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30" name="Прямоугольник 22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231" name="Прямоугольник 23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232" name="Прямоугольник 23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233" name="Прямоугольник 23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34" name="Прямоугольник 23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235" name="Прямоугольник 23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236" name="Прямоугольник 23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237" name="Прямоугольник 23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38" name="Прямоугольник 23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1" name="Группа 240"/>
            <p:cNvGrpSpPr/>
            <p:nvPr userDrawn="1"/>
          </p:nvGrpSpPr>
          <p:grpSpPr bwMode="auto">
            <a:xfrm>
              <a:off x="5332234" y="-7693"/>
              <a:ext cx="1146222" cy="1152000"/>
              <a:chOff x="8985289" y="2208431"/>
              <a:chExt cx="1153652" cy="1152000"/>
            </a:xfrm>
          </p:grpSpPr>
          <p:sp>
            <p:nvSpPr>
              <p:cNvPr id="290" name="Прямоугольник 28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91" name="Группа 290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292" name="Прямоугольник 291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3" name="Прямоугольник 292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294" name="Прямоугольник 293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5" name="Прямоугольник 29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6" name="Прямоугольник 29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97" name="Прямоугольник 29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98" name="Прямоугольник 29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99" name="Прямоугольник 29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0" name="Прямоугольник 299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2" name="Группа 241"/>
            <p:cNvGrpSpPr/>
            <p:nvPr userDrawn="1"/>
          </p:nvGrpSpPr>
          <p:grpSpPr bwMode="auto">
            <a:xfrm>
              <a:off x="4188246" y="-11207"/>
              <a:ext cx="1145630" cy="1152000"/>
              <a:chOff x="8985885" y="2208431"/>
              <a:chExt cx="1153056" cy="1152000"/>
            </a:xfrm>
          </p:grpSpPr>
          <p:sp>
            <p:nvSpPr>
              <p:cNvPr id="279" name="Прямоугольник 27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80" name="Группа 27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81" name="Прямоугольник 28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2" name="Прямоугольник 28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83" name="Прямоугольник 28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4" name="Прямоугольник 28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85" name="Прямоугольник 28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86" name="Прямоугольник 28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7" name="Прямоугольник 28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8" name="Прямоугольник 28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89" name="Прямоугольник 28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3" name="Группа 242"/>
            <p:cNvGrpSpPr/>
            <p:nvPr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268" name="Прямоугольник 26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69" name="Группа 268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70" name="Прямоугольник 26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71" name="Прямоугольник 27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72" name="Прямоугольник 27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73" name="Прямоугольник 27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74" name="Прямоугольник 27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5" name="Прямоугольник 27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76" name="Прямоугольник 27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7" name="Прямоугольник 27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78" name="Прямоугольник 277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4" name="Группа 243"/>
            <p:cNvGrpSpPr/>
            <p:nvPr userDrawn="1"/>
          </p:nvGrpSpPr>
          <p:grpSpPr bwMode="auto">
            <a:xfrm>
              <a:off x="1900489" y="-11207"/>
              <a:ext cx="1145630" cy="1152000"/>
              <a:chOff x="8985885" y="2208431"/>
              <a:chExt cx="1153056" cy="1152000"/>
            </a:xfrm>
          </p:grpSpPr>
          <p:sp>
            <p:nvSpPr>
              <p:cNvPr id="257" name="Прямоугольник 256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58" name="Группа 257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9" name="Прямоугольник 258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60" name="Прямоугольник 259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61" name="Прямоугольник 260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62" name="Прямоугольник 261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63" name="Прямоугольник 262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64" name="Прямоугольник 263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65" name="Прямоугольник 264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66" name="Прямоугольник 265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67" name="Прямоугольник 266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" name="Group 3"/>
            <p:cNvGrpSpPr/>
            <p:nvPr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248" name="Прямоугольник 247"/>
              <p:cNvSpPr/>
              <p:nvPr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249" name="Прямоугольник 248"/>
              <p:cNvSpPr/>
              <p:nvPr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250" name="Прямоугольник 249"/>
              <p:cNvSpPr/>
              <p:nvPr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251" name="Прямоугольник 250"/>
              <p:cNvSpPr/>
              <p:nvPr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252" name="Прямоугольник 251"/>
              <p:cNvSpPr/>
              <p:nvPr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253" name="Прямоугольник 252"/>
              <p:cNvSpPr/>
              <p:nvPr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8"/>
                </a:schemeClr>
              </a:solidFill>
              <a:ln>
                <a:noFill/>
              </a:ln>
            </p:spPr>
          </p:sp>
          <p:sp>
            <p:nvSpPr>
              <p:cNvPr id="254" name="Прямоугольник 253"/>
              <p:cNvSpPr/>
              <p:nvPr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255" name="Прямоугольник 254"/>
              <p:cNvSpPr/>
              <p:nvPr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256" name="Прямоугольник 255"/>
              <p:cNvSpPr/>
              <p:nvPr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352" name="Группа 351"/>
            <p:cNvGrpSpPr/>
            <p:nvPr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354" name="Прямоугольник 353"/>
              <p:cNvSpPr/>
              <p:nvPr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355" name="Прямоугольник 354"/>
              <p:cNvSpPr/>
              <p:nvPr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357" name="Прямоугольник 356"/>
              <p:cNvSpPr/>
              <p:nvPr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58" name="Прямоугольник 357"/>
              <p:cNvSpPr/>
              <p:nvPr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360" name="Прямоугольник 359"/>
              <p:cNvSpPr/>
              <p:nvPr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61" name="Прямоугольник 360"/>
              <p:cNvSpPr/>
              <p:nvPr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483" name="Прямоугольник 482"/>
          <p:cNvSpPr/>
          <p:nvPr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88" name="Прямоугольник 487"/>
          <p:cNvSpPr/>
          <p:nvPr userDrawn="1"/>
        </p:nvSpPr>
        <p:spPr bwMode="auto">
          <a:xfrm>
            <a:off x="11053358" y="6594997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489" name="Прямоугольник 488"/>
          <p:cNvSpPr/>
          <p:nvPr userDrawn="1"/>
        </p:nvSpPr>
        <p:spPr bwMode="auto">
          <a:xfrm>
            <a:off x="11432934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90" name="Прямоугольник 489"/>
          <p:cNvSpPr/>
          <p:nvPr userDrawn="1"/>
        </p:nvSpPr>
        <p:spPr bwMode="auto">
          <a:xfrm>
            <a:off x="11813271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72" name="Прямоугольник 471"/>
          <p:cNvSpPr/>
          <p:nvPr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77" name="Прямоугольник 476"/>
          <p:cNvSpPr/>
          <p:nvPr userDrawn="1"/>
        </p:nvSpPr>
        <p:spPr bwMode="auto">
          <a:xfrm>
            <a:off x="9909199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478" name="Прямоугольник 477"/>
          <p:cNvSpPr/>
          <p:nvPr userDrawn="1"/>
        </p:nvSpPr>
        <p:spPr bwMode="auto">
          <a:xfrm>
            <a:off x="10289537" y="6681515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479" name="Прямоугольник 478"/>
          <p:cNvSpPr/>
          <p:nvPr userDrawn="1"/>
        </p:nvSpPr>
        <p:spPr bwMode="auto">
          <a:xfrm>
            <a:off x="10669114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461" name="Прямоугольник 460"/>
          <p:cNvSpPr/>
          <p:nvPr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66" name="Прямоугольник 465"/>
          <p:cNvSpPr/>
          <p:nvPr userDrawn="1"/>
        </p:nvSpPr>
        <p:spPr bwMode="auto">
          <a:xfrm>
            <a:off x="8763994" y="6594997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467" name="Прямоугольник 466"/>
          <p:cNvSpPr/>
          <p:nvPr userDrawn="1"/>
        </p:nvSpPr>
        <p:spPr bwMode="auto">
          <a:xfrm>
            <a:off x="9150709" y="6594997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468" name="Прямоугольник 467"/>
          <p:cNvSpPr/>
          <p:nvPr userDrawn="1"/>
        </p:nvSpPr>
        <p:spPr bwMode="auto">
          <a:xfrm>
            <a:off x="9521437" y="6597036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450" name="Прямоугольник 449"/>
          <p:cNvSpPr/>
          <p:nvPr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55" name="Прямоугольник 454"/>
          <p:cNvSpPr/>
          <p:nvPr userDrawn="1"/>
        </p:nvSpPr>
        <p:spPr bwMode="auto">
          <a:xfrm>
            <a:off x="7622289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456" name="Прямоугольник 455"/>
          <p:cNvSpPr/>
          <p:nvPr userDrawn="1"/>
        </p:nvSpPr>
        <p:spPr bwMode="auto">
          <a:xfrm>
            <a:off x="8001866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57" name="Прямоугольник 456"/>
          <p:cNvSpPr/>
          <p:nvPr userDrawn="1"/>
        </p:nvSpPr>
        <p:spPr bwMode="auto">
          <a:xfrm>
            <a:off x="8382201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39" name="Прямоугольник 438"/>
          <p:cNvSpPr/>
          <p:nvPr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44" name="Прямоугольник 443"/>
          <p:cNvSpPr/>
          <p:nvPr userDrawn="1"/>
        </p:nvSpPr>
        <p:spPr bwMode="auto">
          <a:xfrm>
            <a:off x="6481296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445" name="Прямоугольник 444"/>
          <p:cNvSpPr/>
          <p:nvPr userDrawn="1"/>
        </p:nvSpPr>
        <p:spPr bwMode="auto">
          <a:xfrm>
            <a:off x="6860871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446" name="Прямоугольник 445"/>
          <p:cNvSpPr/>
          <p:nvPr userDrawn="1"/>
        </p:nvSpPr>
        <p:spPr bwMode="auto">
          <a:xfrm>
            <a:off x="7241207" y="6598214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423" name="Прямоугольник 422"/>
          <p:cNvSpPr/>
          <p:nvPr userDrawn="1"/>
        </p:nvSpPr>
        <p:spPr bwMode="auto">
          <a:xfrm>
            <a:off x="5330856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28" name="Прямоугольник 427"/>
          <p:cNvSpPr/>
          <p:nvPr userDrawn="1"/>
        </p:nvSpPr>
        <p:spPr bwMode="auto">
          <a:xfrm>
            <a:off x="5334768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429" name="Прямоугольник 428"/>
          <p:cNvSpPr/>
          <p:nvPr userDrawn="1"/>
        </p:nvSpPr>
        <p:spPr bwMode="auto">
          <a:xfrm>
            <a:off x="5714343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30" name="Прямоугольник 429"/>
          <p:cNvSpPr/>
          <p:nvPr userDrawn="1"/>
        </p:nvSpPr>
        <p:spPr bwMode="auto">
          <a:xfrm>
            <a:off x="6094679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12" name="Прямоугольник 411"/>
          <p:cNvSpPr/>
          <p:nvPr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17" name="Прямоугольник 416"/>
          <p:cNvSpPr/>
          <p:nvPr userDrawn="1"/>
        </p:nvSpPr>
        <p:spPr bwMode="auto">
          <a:xfrm>
            <a:off x="4190610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418" name="Прямоугольник 417"/>
          <p:cNvSpPr/>
          <p:nvPr userDrawn="1"/>
        </p:nvSpPr>
        <p:spPr bwMode="auto">
          <a:xfrm>
            <a:off x="4570186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419" name="Прямоугольник 418"/>
          <p:cNvSpPr/>
          <p:nvPr userDrawn="1"/>
        </p:nvSpPr>
        <p:spPr bwMode="auto">
          <a:xfrm>
            <a:off x="4950522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401" name="Прямоугольник 400"/>
          <p:cNvSpPr/>
          <p:nvPr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06" name="Прямоугольник 405"/>
          <p:cNvSpPr/>
          <p:nvPr userDrawn="1"/>
        </p:nvSpPr>
        <p:spPr bwMode="auto">
          <a:xfrm>
            <a:off x="3045402" y="6599709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407" name="Прямоугольник 406"/>
          <p:cNvSpPr/>
          <p:nvPr userDrawn="1"/>
        </p:nvSpPr>
        <p:spPr bwMode="auto">
          <a:xfrm>
            <a:off x="3424979" y="6599709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408" name="Прямоугольник 407"/>
          <p:cNvSpPr/>
          <p:nvPr userDrawn="1"/>
        </p:nvSpPr>
        <p:spPr bwMode="auto">
          <a:xfrm>
            <a:off x="3805314" y="6599709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390" name="Прямоугольник 389"/>
          <p:cNvSpPr/>
          <p:nvPr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95" name="Прямоугольник 394"/>
          <p:cNvSpPr/>
          <p:nvPr userDrawn="1"/>
        </p:nvSpPr>
        <p:spPr bwMode="auto">
          <a:xfrm>
            <a:off x="1903697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396" name="Прямоугольник 395"/>
          <p:cNvSpPr/>
          <p:nvPr userDrawn="1"/>
        </p:nvSpPr>
        <p:spPr bwMode="auto">
          <a:xfrm>
            <a:off x="2283274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397" name="Прямоугольник 396"/>
          <p:cNvSpPr/>
          <p:nvPr userDrawn="1"/>
        </p:nvSpPr>
        <p:spPr bwMode="auto">
          <a:xfrm>
            <a:off x="2663610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379" name="Прямоугольник 378"/>
          <p:cNvSpPr/>
          <p:nvPr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84" name="Прямоугольник 383"/>
          <p:cNvSpPr/>
          <p:nvPr userDrawn="1"/>
        </p:nvSpPr>
        <p:spPr bwMode="auto">
          <a:xfrm>
            <a:off x="762703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385" name="Прямоугольник 384"/>
          <p:cNvSpPr/>
          <p:nvPr userDrawn="1"/>
        </p:nvSpPr>
        <p:spPr bwMode="auto">
          <a:xfrm>
            <a:off x="1142281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386" name="Прямоугольник 385"/>
          <p:cNvSpPr/>
          <p:nvPr userDrawn="1"/>
        </p:nvSpPr>
        <p:spPr bwMode="auto">
          <a:xfrm>
            <a:off x="1522615" y="6597353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366" name="Прямоугольник 365"/>
          <p:cNvSpPr/>
          <p:nvPr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70" name="Прямоугольник 369"/>
          <p:cNvSpPr/>
          <p:nvPr userDrawn="1"/>
        </p:nvSpPr>
        <p:spPr bwMode="auto">
          <a:xfrm>
            <a:off x="4502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371" name="Прямоугольник 370"/>
          <p:cNvSpPr/>
          <p:nvPr userDrawn="1"/>
        </p:nvSpPr>
        <p:spPr bwMode="auto">
          <a:xfrm>
            <a:off x="384838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3" name="Текст 2"/>
          <p:cNvSpPr>
            <a:spLocks noGrp="1"/>
          </p:cNvSpPr>
          <p:nvPr userDrawn="1">
            <p:ph type="body" idx="1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 bwMode="auto">
          <a:xfrm>
            <a:off x="2676487" y="220639"/>
            <a:ext cx="6750077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154" name="Номер слайда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151" name="Дата 3"/>
          <p:cNvSpPr>
            <a:spLocks noGrp="1"/>
          </p:cNvSpPr>
          <p:nvPr userDrawn="1">
            <p:ph type="dt" sz="half" idx="2"/>
          </p:nvPr>
        </p:nvSpPr>
        <p:spPr bwMode="auto">
          <a:xfrm>
            <a:off x="607261" y="6109507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52" name="Нижний колонтитул 4"/>
          <p:cNvSpPr>
            <a:spLocks noGrp="1"/>
          </p:cNvSpPr>
          <p:nvPr userDrawn="1">
            <p:ph type="ftr" sz="quarter" idx="3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microsoft.com/office/2007/relationships/media" Target="../media/media1.mkv"/><Relationship Id="rId5" Type="http://schemas.openxmlformats.org/officeDocument/2006/relationships/video" Target="../media/media1.mkv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microsoft.com/office/2007/relationships/media" Target="../media/media2.mkv"/><Relationship Id="rId5" Type="http://schemas.openxmlformats.org/officeDocument/2006/relationships/video" Target="../media/media2.mkv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microsoft.com/office/2007/relationships/media" Target="../media/media3.mkv"/><Relationship Id="rId5" Type="http://schemas.openxmlformats.org/officeDocument/2006/relationships/video" Target="../media/media3.mkv" 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microsoft.com/office/2007/relationships/media" Target="../media/media4.mkv"/><Relationship Id="rId5" Type="http://schemas.openxmlformats.org/officeDocument/2006/relationships/video" Target="../media/media4.mkv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microsoft.com/office/2007/relationships/media" Target="../media/media5.mkv"/><Relationship Id="rId5" Type="http://schemas.openxmlformats.org/officeDocument/2006/relationships/video" Target="../media/media5.mkv" 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microsoft.com/office/2007/relationships/media" Target="../media/media6.mkv"/><Relationship Id="rId5" Type="http://schemas.openxmlformats.org/officeDocument/2006/relationships/video" Target="../media/media6.mkv" 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microsoft.com/office/2007/relationships/media" Target="../media/media7.mkv"/><Relationship Id="rId5" Type="http://schemas.openxmlformats.org/officeDocument/2006/relationships/video" Target="../media/media7.mkv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microsoft.com/office/2007/relationships/media" Target="../media/media8.mkv"/><Relationship Id="rId5" Type="http://schemas.openxmlformats.org/officeDocument/2006/relationships/video" Target="../media/media8.mkv" 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microsoft.com/office/2007/relationships/media" Target="../media/media9.mkv"/><Relationship Id="rId5" Type="http://schemas.openxmlformats.org/officeDocument/2006/relationships/video" Target="../media/media9.mkv" 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microsoft.com/office/2007/relationships/media" Target="../media/media10.mkv"/><Relationship Id="rId5" Type="http://schemas.openxmlformats.org/officeDocument/2006/relationships/video" Target="../media/media10.mkv" 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microsoft.com/office/2007/relationships/media" Target="../media/media11.mkv"/><Relationship Id="rId5" Type="http://schemas.openxmlformats.org/officeDocument/2006/relationships/video" Target="../media/media11.mkv" 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microsoft.com/office/2007/relationships/media" Target="../media/media12.mkv"/><Relationship Id="rId5" Type="http://schemas.openxmlformats.org/officeDocument/2006/relationships/video" Target="../media/media12.mkv" 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microsoft.com/office/2007/relationships/media" Target="../media/media13.mkv"/><Relationship Id="rId5" Type="http://schemas.openxmlformats.org/officeDocument/2006/relationships/video" Target="../media/media13.mkv" 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microsoft.com/office/2007/relationships/media" Target="../media/media14.mkv"/><Relationship Id="rId5" Type="http://schemas.openxmlformats.org/officeDocument/2006/relationships/video" Target="../media/media14.mkv" 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microsoft.com/office/2007/relationships/media" Target="../media/media15.mkv"/><Relationship Id="rId5" Type="http://schemas.openxmlformats.org/officeDocument/2006/relationships/video" Target="../media/media15.mkv" 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microsoft.com/office/2007/relationships/media" Target="../media/media16.mkv"/><Relationship Id="rId5" Type="http://schemas.openxmlformats.org/officeDocument/2006/relationships/video" Target="../media/media16.mkv" 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microsoft.com/office/2007/relationships/media" Target="../media/media17.mkv"/><Relationship Id="rId5" Type="http://schemas.openxmlformats.org/officeDocument/2006/relationships/video" Target="../media/media17.mkv" 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microsoft.com/office/2007/relationships/media" Target="../media/media18.mkv"/><Relationship Id="rId5" Type="http://schemas.openxmlformats.org/officeDocument/2006/relationships/video" Target="../media/media18.mkv" 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microsoft.com/office/2007/relationships/media" Target="../media/media19.mkv"/><Relationship Id="rId5" Type="http://schemas.openxmlformats.org/officeDocument/2006/relationships/video" Target="../media/media19.mkv" 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Relationship Id="rId4" Type="http://schemas.microsoft.com/office/2007/relationships/media" Target="../media/media20.mkv"/><Relationship Id="rId5" Type="http://schemas.openxmlformats.org/officeDocument/2006/relationships/video" Target="../media/media20.mkv" 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Planetenspiel in einer Partikelsimulation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Von Steven Kovacs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120458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V1</a:t>
            </a:r>
            <a:endParaRPr/>
          </a:p>
        </p:txBody>
      </p:sp>
      <p:pic>
        <p:nvPicPr>
          <p:cNvPr id="699683546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12270" y="993031"/>
            <a:ext cx="12078510" cy="5471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92146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V1</a:t>
            </a:r>
            <a:endParaRPr/>
          </a:p>
        </p:txBody>
      </p:sp>
      <p:sp>
        <p:nvSpPr>
          <p:cNvPr id="209691054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Probleme:</a:t>
            </a:r>
            <a:endParaRPr/>
          </a:p>
          <a:p>
            <a:pPr lvl="1">
              <a:defRPr/>
            </a:pPr>
            <a:r>
              <a:rPr/>
              <a:t>Parallelisierte Architektur ist ungewohnt und die Dokumentation hilft beim Verständnis nur beschränkt</a:t>
            </a:r>
            <a:endParaRPr/>
          </a:p>
          <a:p>
            <a:pPr lvl="2">
              <a:defRPr/>
            </a:pPr>
            <a:r>
              <a:rPr/>
              <a:t>Es gibt keine Hilfestellung bei Race Conditions während ich versucht habe mich durch kleine Tests einzuarbeiten</a:t>
            </a:r>
            <a:endParaRPr/>
          </a:p>
          <a:p>
            <a:pPr lvl="1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198241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V2</a:t>
            </a:r>
            <a:endParaRPr/>
          </a:p>
        </p:txBody>
      </p:sp>
      <p:sp>
        <p:nvSpPr>
          <p:cNvPr id="189017368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Aufgabe 2:</a:t>
            </a:r>
            <a:endParaRPr/>
          </a:p>
          <a:p>
            <a:pPr lvl="1">
              <a:defRPr/>
            </a:pPr>
            <a:r>
              <a:rPr/>
              <a:t>Gravitation in Richtung eines Punktes im Raum</a:t>
            </a:r>
            <a:endParaRPr/>
          </a:p>
          <a:p>
            <a:pPr lvl="1">
              <a:defRPr/>
            </a:pPr>
            <a:endParaRPr/>
          </a:p>
          <a:p>
            <a:pPr lvl="0">
              <a:defRPr/>
            </a:pPr>
            <a:r>
              <a:rPr/>
              <a:t>Ansatz:</a:t>
            </a:r>
            <a:endParaRPr/>
          </a:p>
          <a:p>
            <a:pPr lvl="1">
              <a:defRPr/>
            </a:pPr>
            <a:r>
              <a:rPr/>
              <a:t>Formel für gravitational Attraction einsetzen</a:t>
            </a:r>
            <a:endParaRPr/>
          </a:p>
          <a:p>
            <a:pPr lvl="1">
              <a:defRPr/>
            </a:pPr>
            <a:r>
              <a:rPr/>
              <a:t>(Zur Vereinfachung erstmal nur für Partikelkörper, nicht für Planetenkörper)</a:t>
            </a:r>
            <a:endParaRPr/>
          </a:p>
        </p:txBody>
      </p:sp>
      <p:pic>
        <p:nvPicPr>
          <p:cNvPr id="18592215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60196" y="4114073"/>
            <a:ext cx="4258872" cy="2225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013249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V2</a:t>
            </a:r>
            <a:endParaRPr/>
          </a:p>
        </p:txBody>
      </p:sp>
      <p:sp>
        <p:nvSpPr>
          <p:cNvPr id="149480948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Meilensteine:</a:t>
            </a:r>
            <a:endParaRPr/>
          </a:p>
          <a:p>
            <a:pPr lvl="1">
              <a:defRPr/>
            </a:pPr>
            <a:r>
              <a:rPr/>
              <a:t>Pixel anzeigen</a:t>
            </a:r>
            <a:endParaRPr/>
          </a:p>
          <a:p>
            <a:pPr lvl="1">
              <a:defRPr/>
            </a:pPr>
            <a:r>
              <a:rPr/>
              <a:t>Pixel bewegen</a:t>
            </a:r>
            <a:endParaRPr/>
          </a:p>
          <a:p>
            <a:pPr lvl="1">
              <a:defRPr/>
            </a:pPr>
            <a:r>
              <a:rPr/>
              <a:t>Einsetzbarkeit von Logik für Partikelinteraktionen zeigen</a:t>
            </a:r>
            <a:endParaRPr/>
          </a:p>
          <a:p>
            <a:pPr lvl="1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775574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V2</a:t>
            </a:r>
            <a:endParaRPr/>
          </a:p>
        </p:txBody>
      </p:sp>
      <p:sp>
        <p:nvSpPr>
          <p:cNvPr id="1518163539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08355004" name=""/>
          <p:cNvPicPr>
            <a:picLocks noChangeAspect="1"/>
          </p:cNvPicPr>
          <p:nvPr/>
        </p:nvPicPr>
        <p:blipFill>
          <a:blip r:embed="rId3"/>
          <a:srcRect l="0" t="0" r="0" b="30093"/>
          <a:stretch/>
        </p:blipFill>
        <p:spPr bwMode="auto">
          <a:xfrm flipH="0" flipV="0">
            <a:off x="25538" y="2371911"/>
            <a:ext cx="5547330" cy="3027626"/>
          </a:xfrm>
          <a:prstGeom prst="rect">
            <a:avLst/>
          </a:prstGeom>
        </p:spPr>
      </p:pic>
      <p:sp>
        <p:nvSpPr>
          <p:cNvPr id="1585518030" name=""/>
          <p:cNvSpPr/>
          <p:nvPr/>
        </p:nvSpPr>
        <p:spPr bwMode="auto">
          <a:xfrm flipH="0" flipV="0">
            <a:off x="5578676" y="3666813"/>
            <a:ext cx="753284" cy="5976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212002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31960" y="1340766"/>
            <a:ext cx="5856285" cy="4934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617380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V2</a:t>
            </a:r>
            <a:endParaRPr/>
          </a:p>
        </p:txBody>
      </p:sp>
      <p:pic>
        <p:nvPicPr>
          <p:cNvPr id="1550156360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25539" y="908921"/>
            <a:ext cx="12127253" cy="5652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872536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V3</a:t>
            </a:r>
            <a:endParaRPr/>
          </a:p>
        </p:txBody>
      </p:sp>
      <p:sp>
        <p:nvSpPr>
          <p:cNvPr id="63489649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Problem:</a:t>
            </a:r>
            <a:endParaRPr/>
          </a:p>
          <a:p>
            <a:pPr lvl="1">
              <a:defRPr/>
            </a:pPr>
            <a:r>
              <a:rPr/>
              <a:t>Kantige Kurven:</a:t>
            </a:r>
            <a:endParaRPr/>
          </a:p>
          <a:p>
            <a:pPr marL="914400" lvl="2" indent="0">
              <a:buFont typeface="Arial"/>
              <a:buNone/>
              <a:defRPr/>
            </a:pPr>
            <a:r>
              <a:rPr/>
              <a:t>Die Flugbahn ist teilweise quadratisch</a:t>
            </a:r>
            <a:endParaRPr/>
          </a:p>
          <a:p>
            <a:pPr marL="914400" lvl="2" indent="0">
              <a:buFont typeface="Arial"/>
              <a:buNone/>
              <a:defRPr/>
            </a:pPr>
            <a:r>
              <a:rPr/>
              <a:t>Möglicherweise durch Rundungsfehler</a:t>
            </a:r>
            <a:endParaRPr/>
          </a:p>
          <a:p>
            <a:pPr lvl="1">
              <a:defRPr/>
            </a:pPr>
            <a:endParaRPr/>
          </a:p>
          <a:p>
            <a:pPr lvl="0">
              <a:defRPr/>
            </a:pPr>
            <a:r>
              <a:rPr/>
              <a:t>Lösung:</a:t>
            </a:r>
            <a:endParaRPr/>
          </a:p>
          <a:p>
            <a:pPr lvl="1">
              <a:defRPr/>
            </a:pPr>
            <a:r>
              <a:rPr/>
              <a:t>Füge “position” Attribute hinzu</a:t>
            </a:r>
            <a:endParaRPr/>
          </a:p>
          <a:p>
            <a:pPr marL="457200" lvl="1" indent="0">
              <a:buFont typeface="Arial"/>
              <a:buNone/>
              <a:defRPr/>
            </a:pPr>
            <a:endParaRPr/>
          </a:p>
        </p:txBody>
      </p:sp>
      <p:pic>
        <p:nvPicPr>
          <p:cNvPr id="7476029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25097" y="998364"/>
            <a:ext cx="2590799" cy="1276349"/>
          </a:xfrm>
          <a:prstGeom prst="rect">
            <a:avLst/>
          </a:prstGeom>
        </p:spPr>
      </p:pic>
      <p:pic>
        <p:nvPicPr>
          <p:cNvPr id="17553708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426564" y="852891"/>
            <a:ext cx="2600325" cy="1714500"/>
          </a:xfrm>
          <a:prstGeom prst="rect">
            <a:avLst/>
          </a:prstGeom>
        </p:spPr>
      </p:pic>
      <p:pic>
        <p:nvPicPr>
          <p:cNvPr id="5527605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82222" y="3236569"/>
            <a:ext cx="2733674" cy="2152649"/>
          </a:xfrm>
          <a:prstGeom prst="rect">
            <a:avLst/>
          </a:prstGeom>
        </p:spPr>
      </p:pic>
      <p:pic>
        <p:nvPicPr>
          <p:cNvPr id="79325397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426564" y="2620931"/>
            <a:ext cx="2733674" cy="3000375"/>
          </a:xfrm>
          <a:prstGeom prst="rect">
            <a:avLst/>
          </a:prstGeom>
        </p:spPr>
      </p:pic>
      <p:sp>
        <p:nvSpPr>
          <p:cNvPr id="1593069111" name=""/>
          <p:cNvSpPr/>
          <p:nvPr/>
        </p:nvSpPr>
        <p:spPr bwMode="auto">
          <a:xfrm flipH="0" flipV="0">
            <a:off x="9008921" y="1469215"/>
            <a:ext cx="367303" cy="44823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0553541" name=""/>
          <p:cNvSpPr/>
          <p:nvPr/>
        </p:nvSpPr>
        <p:spPr bwMode="auto">
          <a:xfrm flipH="0" flipV="0">
            <a:off x="9008921" y="4121118"/>
            <a:ext cx="367302" cy="44823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9446050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468595" y="5677335"/>
            <a:ext cx="4410074" cy="428625"/>
          </a:xfrm>
          <a:prstGeom prst="rect">
            <a:avLst/>
          </a:prstGeom>
        </p:spPr>
      </p:pic>
      <p:pic>
        <p:nvPicPr>
          <p:cNvPr id="128439614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45196" y="6205568"/>
            <a:ext cx="6286500" cy="247649"/>
          </a:xfrm>
          <a:prstGeom prst="rect">
            <a:avLst/>
          </a:prstGeom>
        </p:spPr>
      </p:pic>
      <p:cxnSp>
        <p:nvCxnSpPr>
          <p:cNvPr id="0" name=""/>
          <p:cNvCxnSpPr>
            <a:cxnSpLocks/>
          </p:cNvCxnSpPr>
          <p:nvPr/>
        </p:nvCxnSpPr>
        <p:spPr bwMode="auto">
          <a:xfrm flipH="0" flipV="1">
            <a:off x="4084558" y="6237941"/>
            <a:ext cx="510490" cy="199215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4360759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6557059" y="6200805"/>
            <a:ext cx="5534024" cy="257175"/>
          </a:xfrm>
          <a:prstGeom prst="rect">
            <a:avLst/>
          </a:prstGeom>
        </p:spPr>
      </p:pic>
      <p:sp>
        <p:nvSpPr>
          <p:cNvPr id="1206338815" name=""/>
          <p:cNvSpPr/>
          <p:nvPr/>
        </p:nvSpPr>
        <p:spPr bwMode="auto">
          <a:xfrm flipH="0" flipV="0">
            <a:off x="6369313" y="6250392"/>
            <a:ext cx="149411" cy="17431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760608" name=""/>
          <p:cNvSpPr txBox="1"/>
          <p:nvPr/>
        </p:nvSpPr>
        <p:spPr bwMode="auto">
          <a:xfrm flipH="0" flipV="0">
            <a:off x="193626" y="5834684"/>
            <a:ext cx="615162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=&gt; Video der Auswirkung am Ende der Doku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83864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V3</a:t>
            </a:r>
            <a:endParaRPr/>
          </a:p>
        </p:txBody>
      </p:sp>
      <p:pic>
        <p:nvPicPr>
          <p:cNvPr id="864813447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31764" y="915147"/>
            <a:ext cx="12121029" cy="5627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7809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V3</a:t>
            </a:r>
            <a:endParaRPr/>
          </a:p>
        </p:txBody>
      </p:sp>
      <p:sp>
        <p:nvSpPr>
          <p:cNvPr id="60246581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Aufgaben:</a:t>
            </a:r>
            <a:endParaRPr/>
          </a:p>
          <a:p>
            <a:pPr lvl="1">
              <a:defRPr/>
            </a:pPr>
            <a:r>
              <a:rPr/>
              <a:t>Partikelkollisionen</a:t>
            </a:r>
            <a:endParaRPr/>
          </a:p>
          <a:p>
            <a:pPr lvl="1">
              <a:defRPr/>
            </a:pPr>
            <a:endParaRPr/>
          </a:p>
          <a:p>
            <a:pPr lvl="0">
              <a:defRPr/>
            </a:pPr>
            <a:r>
              <a:rPr/>
              <a:t>Erläuterung:</a:t>
            </a:r>
            <a:endParaRPr/>
          </a:p>
          <a:p>
            <a:pPr marL="0" lvl="0" indent="0">
              <a:buFont typeface="Arial"/>
              <a:buNone/>
              <a:defRPr/>
            </a:pPr>
            <a:r>
              <a:rPr sz="1400"/>
              <a:t>Ich nahm die Formel für den elastischen Stoß und spielte mit</a:t>
            </a:r>
            <a:endParaRPr sz="1400"/>
          </a:p>
          <a:p>
            <a:pPr marL="0" lvl="0" indent="0">
              <a:buFont typeface="Arial"/>
              <a:buNone/>
              <a:defRPr/>
            </a:pPr>
            <a:r>
              <a:rPr sz="1400"/>
              <a:t>ihr bis es gut aussah.</a:t>
            </a:r>
            <a:endParaRPr sz="1400"/>
          </a:p>
          <a:p>
            <a:pPr lvl="1">
              <a:defRPr/>
            </a:pPr>
            <a:endParaRPr/>
          </a:p>
        </p:txBody>
      </p:sp>
      <p:pic>
        <p:nvPicPr>
          <p:cNvPr id="19663715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965589" y="866939"/>
            <a:ext cx="3239501" cy="947654"/>
          </a:xfrm>
          <a:prstGeom prst="rect">
            <a:avLst/>
          </a:prstGeom>
        </p:spPr>
      </p:pic>
      <p:pic>
        <p:nvPicPr>
          <p:cNvPr id="109356213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216229" y="1527554"/>
            <a:ext cx="6458457" cy="5077597"/>
          </a:xfrm>
          <a:prstGeom prst="rect">
            <a:avLst/>
          </a:prstGeom>
        </p:spPr>
      </p:pic>
      <p:pic>
        <p:nvPicPr>
          <p:cNvPr id="197071417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42794" y="4214457"/>
            <a:ext cx="2833279" cy="1805392"/>
          </a:xfrm>
          <a:prstGeom prst="rect">
            <a:avLst/>
          </a:prstGeom>
        </p:spPr>
      </p:pic>
      <p:sp>
        <p:nvSpPr>
          <p:cNvPr id="1872855725" name=""/>
          <p:cNvSpPr/>
          <p:nvPr/>
        </p:nvSpPr>
        <p:spPr bwMode="auto">
          <a:xfrm flipH="0" flipV="0">
            <a:off x="3281470" y="5254313"/>
            <a:ext cx="1880097" cy="13696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486392" name=""/>
          <p:cNvSpPr txBox="1"/>
          <p:nvPr/>
        </p:nvSpPr>
        <p:spPr bwMode="auto">
          <a:xfrm flipH="0" flipV="0">
            <a:off x="3013774" y="4934093"/>
            <a:ext cx="28208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+ leicht abgewandelt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426527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V3 (2)</a:t>
            </a:r>
            <a:endParaRPr/>
          </a:p>
        </p:txBody>
      </p:sp>
      <p:pic>
        <p:nvPicPr>
          <p:cNvPr id="1040737021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25539" y="890245"/>
            <a:ext cx="12133480" cy="5671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995853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Inhaltsangabe</a:t>
            </a:r>
            <a:endParaRPr/>
          </a:p>
        </p:txBody>
      </p:sp>
      <p:sp>
        <p:nvSpPr>
          <p:cNvPr id="511587097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Projektbeschreibung</a:t>
            </a:r>
            <a:endParaRPr/>
          </a:p>
          <a:p>
            <a:pPr lvl="0">
              <a:defRPr/>
            </a:pPr>
            <a:r>
              <a:rPr/>
              <a:t>Vorstellung Version 1 – Version 6</a:t>
            </a:r>
            <a:endParaRPr/>
          </a:p>
          <a:p>
            <a:pPr lvl="1">
              <a:defRPr/>
            </a:pPr>
            <a:r>
              <a:rPr/>
              <a:t>Problemstellungen</a:t>
            </a:r>
            <a:endParaRPr/>
          </a:p>
          <a:p>
            <a:pPr lvl="1">
              <a:defRPr/>
            </a:pPr>
            <a:r>
              <a:rPr/>
              <a:t>Implementierung</a:t>
            </a:r>
            <a:endParaRPr/>
          </a:p>
          <a:p>
            <a:pPr lvl="1">
              <a:defRPr/>
            </a:pPr>
            <a:r>
              <a:rPr/>
              <a:t>Bugs</a:t>
            </a:r>
            <a:endParaRPr/>
          </a:p>
          <a:p>
            <a:pPr lvl="1">
              <a:defRPr/>
            </a:pPr>
            <a:r>
              <a:rPr/>
              <a:t>Ergebnis (Videos)</a:t>
            </a:r>
            <a:endParaRPr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Was kommt als nächstes?</a:t>
            </a:r>
            <a:endParaRPr sz="3200"/>
          </a:p>
          <a:p>
            <a:pPr lvl="0">
              <a:defRPr/>
            </a:pPr>
            <a:r>
              <a:rPr/>
              <a:t>Herausforderungen</a:t>
            </a:r>
            <a:endParaRPr/>
          </a:p>
          <a:p>
            <a:pPr lvl="1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81586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V3</a:t>
            </a:r>
            <a:endParaRPr/>
          </a:p>
        </p:txBody>
      </p:sp>
      <p:sp>
        <p:nvSpPr>
          <p:cNvPr id="457599769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Problematik: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Ich habe mich dazu entschieden den Kollisionstest aus Zeitgründen in einer Schleife innerhalb des Kernels zu testen. Es geht sicherlich besser, aber mir fehlt die Zeit genauer darauf einzugehen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460319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V4</a:t>
            </a:r>
            <a:endParaRPr/>
          </a:p>
        </p:txBody>
      </p:sp>
      <p:sp>
        <p:nvSpPr>
          <p:cNvPr id="1524954130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Aufgaben:</a:t>
            </a:r>
            <a:endParaRPr/>
          </a:p>
          <a:p>
            <a:pPr lvl="1">
              <a:defRPr/>
            </a:pPr>
            <a:r>
              <a:rPr/>
              <a:t>Planeten spawnen</a:t>
            </a:r>
            <a:endParaRPr/>
          </a:p>
          <a:p>
            <a:pPr lvl="1">
              <a:defRPr/>
            </a:pPr>
            <a:r>
              <a:rPr/>
              <a:t>Gravitation aller Planeten beachten</a:t>
            </a:r>
            <a:endParaRPr/>
          </a:p>
          <a:p>
            <a:pPr lvl="1">
              <a:defRPr/>
            </a:pPr>
            <a:r>
              <a:rPr/>
              <a:t>Partikel auf Planet kleben lassen</a:t>
            </a:r>
            <a:endParaRPr/>
          </a:p>
          <a:p>
            <a:pPr lvl="1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802387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V4</a:t>
            </a:r>
            <a:endParaRPr/>
          </a:p>
        </p:txBody>
      </p:sp>
      <p:sp>
        <p:nvSpPr>
          <p:cNvPr id="19169021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Planet spawnen</a:t>
            </a:r>
            <a:endParaRPr/>
          </a:p>
          <a:p>
            <a:pPr lvl="1">
              <a:defRPr/>
            </a:pPr>
            <a:endParaRPr/>
          </a:p>
        </p:txBody>
      </p:sp>
      <p:pic>
        <p:nvPicPr>
          <p:cNvPr id="14962339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39558" y="983937"/>
            <a:ext cx="5791199" cy="2190749"/>
          </a:xfrm>
          <a:prstGeom prst="rect">
            <a:avLst/>
          </a:prstGeom>
        </p:spPr>
      </p:pic>
      <p:pic>
        <p:nvPicPr>
          <p:cNvPr id="89135705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239558" y="3237254"/>
            <a:ext cx="6038849" cy="2619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470183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V4</a:t>
            </a:r>
            <a:endParaRPr/>
          </a:p>
        </p:txBody>
      </p:sp>
      <p:sp>
        <p:nvSpPr>
          <p:cNvPr id="1071426429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Gravitation aller Planeten beachten</a:t>
            </a:r>
            <a:endParaRPr/>
          </a:p>
          <a:p>
            <a:pPr lvl="1">
              <a:defRPr/>
            </a:pPr>
            <a:endParaRPr/>
          </a:p>
        </p:txBody>
      </p:sp>
      <p:pic>
        <p:nvPicPr>
          <p:cNvPr id="499172350" name=""/>
          <p:cNvPicPr>
            <a:picLocks noChangeAspect="1"/>
          </p:cNvPicPr>
          <p:nvPr/>
        </p:nvPicPr>
        <p:blipFill>
          <a:blip r:embed="rId3"/>
          <a:srcRect l="0" t="0" r="0" b="29138"/>
          <a:stretch/>
        </p:blipFill>
        <p:spPr bwMode="auto">
          <a:xfrm flipH="0" flipV="0">
            <a:off x="-87156" y="2713892"/>
            <a:ext cx="5364448" cy="1650174"/>
          </a:xfrm>
          <a:prstGeom prst="rect">
            <a:avLst/>
          </a:prstGeom>
        </p:spPr>
      </p:pic>
      <p:pic>
        <p:nvPicPr>
          <p:cNvPr id="16505694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31323" y="2058901"/>
            <a:ext cx="5466635" cy="2773811"/>
          </a:xfrm>
          <a:prstGeom prst="rect">
            <a:avLst/>
          </a:prstGeom>
        </p:spPr>
      </p:pic>
      <p:sp>
        <p:nvSpPr>
          <p:cNvPr id="1574810436" name=""/>
          <p:cNvSpPr/>
          <p:nvPr/>
        </p:nvSpPr>
        <p:spPr bwMode="auto">
          <a:xfrm flipH="0" flipV="0">
            <a:off x="5447958" y="3246591"/>
            <a:ext cx="715931" cy="39843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925774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V4</a:t>
            </a:r>
            <a:endParaRPr/>
          </a:p>
        </p:txBody>
      </p:sp>
      <p:sp>
        <p:nvSpPr>
          <p:cNvPr id="723175206" name="Объект 2"/>
          <p:cNvSpPr>
            <a:spLocks noGrp="1"/>
          </p:cNvSpPr>
          <p:nvPr>
            <p:ph idx="1"/>
          </p:nvPr>
        </p:nvSpPr>
        <p:spPr bwMode="auto">
          <a:xfrm>
            <a:off x="6232960" y="873165"/>
            <a:ext cx="10972800" cy="4608513"/>
          </a:xfrm>
        </p:spPr>
        <p:txBody>
          <a:bodyPr/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Partikel auf Planet kleben lassen</a:t>
            </a:r>
            <a:endParaRPr/>
          </a:p>
          <a:p>
            <a:pPr lvl="1">
              <a:defRPr/>
            </a:pPr>
            <a:endParaRPr/>
          </a:p>
        </p:txBody>
      </p:sp>
      <p:pic>
        <p:nvPicPr>
          <p:cNvPr id="6907256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353" y="873165"/>
            <a:ext cx="3239500" cy="947653"/>
          </a:xfrm>
          <a:prstGeom prst="rect">
            <a:avLst/>
          </a:prstGeom>
        </p:spPr>
      </p:pic>
      <p:pic>
        <p:nvPicPr>
          <p:cNvPr id="899506631" name=""/>
          <p:cNvPicPr>
            <a:picLocks noChangeAspect="1"/>
          </p:cNvPicPr>
          <p:nvPr/>
        </p:nvPicPr>
        <p:blipFill>
          <a:blip r:embed="rId4"/>
          <a:srcRect l="0" t="0" r="0" b="40826"/>
          <a:stretch/>
        </p:blipFill>
        <p:spPr bwMode="auto">
          <a:xfrm flipH="0" flipV="0">
            <a:off x="322993" y="1533780"/>
            <a:ext cx="6458456" cy="3004602"/>
          </a:xfrm>
          <a:prstGeom prst="rect">
            <a:avLst/>
          </a:prstGeom>
        </p:spPr>
      </p:pic>
      <p:sp>
        <p:nvSpPr>
          <p:cNvPr id="270106247" name=""/>
          <p:cNvSpPr/>
          <p:nvPr/>
        </p:nvSpPr>
        <p:spPr bwMode="auto">
          <a:xfrm flipH="0" flipV="0">
            <a:off x="585832" y="4725147"/>
            <a:ext cx="3953185" cy="26147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005621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695407" y="3316019"/>
            <a:ext cx="4513264" cy="3176000"/>
          </a:xfrm>
          <a:prstGeom prst="rect">
            <a:avLst/>
          </a:prstGeom>
        </p:spPr>
      </p:pic>
      <p:sp>
        <p:nvSpPr>
          <p:cNvPr id="1278969263" name=""/>
          <p:cNvSpPr/>
          <p:nvPr/>
        </p:nvSpPr>
        <p:spPr bwMode="auto">
          <a:xfrm flipH="0" flipV="0">
            <a:off x="579607" y="4588185"/>
            <a:ext cx="155637" cy="323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45852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V4</a:t>
            </a:r>
            <a:endParaRPr/>
          </a:p>
        </p:txBody>
      </p:sp>
      <p:pic>
        <p:nvPicPr>
          <p:cNvPr id="312577470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29259" y="896468"/>
            <a:ext cx="12133480" cy="5658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061940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V4</a:t>
            </a:r>
            <a:endParaRPr/>
          </a:p>
        </p:txBody>
      </p:sp>
      <p:sp>
        <p:nvSpPr>
          <p:cNvPr id="1868630707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Problematik</a:t>
            </a:r>
            <a:r>
              <a:rPr/>
              <a:t>: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Partikel verschwanden mit naiven Ansätzen des Kontakttests durch Überlappung bzw. Besetzung derselben Position. Mit dem Bresenham Schnitt konnte ich das Problem umgehen.</a:t>
            </a:r>
            <a:endParaRPr/>
          </a:p>
          <a:p>
            <a:pPr lvl="1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743538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V5</a:t>
            </a:r>
            <a:endParaRPr/>
          </a:p>
        </p:txBody>
      </p:sp>
      <p:sp>
        <p:nvSpPr>
          <p:cNvPr id="898548926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Aufgabe:</a:t>
            </a:r>
            <a:endParaRPr/>
          </a:p>
          <a:p>
            <a:pPr lvl="1">
              <a:defRPr/>
            </a:pPr>
            <a:r>
              <a:rPr/>
              <a:t>Partikel um den Planeten “dickflüssig” machen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4844082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V5 (1)</a:t>
            </a:r>
            <a:endParaRPr sz="3200"/>
          </a:p>
        </p:txBody>
      </p:sp>
      <p:pic>
        <p:nvPicPr>
          <p:cNvPr id="504584163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25539" y="890245"/>
            <a:ext cx="12122902" cy="5671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0807535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V5 (2)</a:t>
            </a:r>
            <a:endParaRPr sz="3200"/>
          </a:p>
        </p:txBody>
      </p:sp>
      <p:pic>
        <p:nvPicPr>
          <p:cNvPr id="1283190217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-2763" y="901928"/>
            <a:ext cx="12161783" cy="5653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111276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Beschreibung</a:t>
            </a:r>
            <a:endParaRPr/>
          </a:p>
        </p:txBody>
      </p:sp>
      <p:sp>
        <p:nvSpPr>
          <p:cNvPr id="1708899056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b="1"/>
              <a:t>2D Space Pixel Planetenspiel</a:t>
            </a:r>
            <a:endParaRPr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Welt aus Simulierten Pixel wie in Noita</a:t>
            </a:r>
            <a:endParaRPr/>
          </a:p>
          <a:p>
            <a:pPr>
              <a:defRPr/>
            </a:pPr>
            <a:r>
              <a:rPr/>
              <a:t>Physik wie planetare Gravitation</a:t>
            </a:r>
            <a:endParaRPr/>
          </a:p>
          <a:p>
            <a:pPr>
              <a:defRPr/>
            </a:pPr>
            <a:r>
              <a:rPr/>
              <a:t>Interaktion mit Körper (z.B. Kollisionen)</a:t>
            </a:r>
            <a:endParaRPr/>
          </a:p>
          <a:p>
            <a:pPr>
              <a:defRPr/>
            </a:pPr>
            <a:r>
              <a:rPr/>
              <a:t>“Turrets” bzw. weitere Infrastruktur</a:t>
            </a:r>
            <a:endParaRPr/>
          </a:p>
          <a:p>
            <a:pPr>
              <a:defRPr/>
            </a:pPr>
            <a:r>
              <a:rPr/>
              <a:t>Pixel aus verschiedenen “Stoffen”</a:t>
            </a:r>
            <a:endParaRPr/>
          </a:p>
          <a:p>
            <a:pPr>
              <a:defRPr/>
            </a:pPr>
            <a:endParaRPr/>
          </a:p>
        </p:txBody>
      </p:sp>
      <p:pic>
        <p:nvPicPr>
          <p:cNvPr id="14861994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07794" y="1144243"/>
            <a:ext cx="4445831" cy="2500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6753943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V5 (3)</a:t>
            </a:r>
            <a:endParaRPr sz="3200"/>
          </a:p>
        </p:txBody>
      </p:sp>
      <p:pic>
        <p:nvPicPr>
          <p:cNvPr id="898822205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19313" y="896470"/>
            <a:ext cx="12114803" cy="5652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133320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V5 (4)</a:t>
            </a:r>
            <a:endParaRPr/>
          </a:p>
        </p:txBody>
      </p:sp>
      <p:pic>
        <p:nvPicPr>
          <p:cNvPr id="604534282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22340" y="1186713"/>
            <a:ext cx="12078510" cy="5244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5010933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V5 (5)</a:t>
            </a:r>
            <a:endParaRPr sz="3200"/>
          </a:p>
        </p:txBody>
      </p:sp>
      <p:pic>
        <p:nvPicPr>
          <p:cNvPr id="767742234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83138" y="1076765"/>
            <a:ext cx="11977180" cy="5370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780023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V5 (6)</a:t>
            </a:r>
            <a:endParaRPr sz="3200"/>
          </a:p>
        </p:txBody>
      </p:sp>
      <p:pic>
        <p:nvPicPr>
          <p:cNvPr id="1645502919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66876" y="1014453"/>
            <a:ext cx="12013708" cy="5488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7466729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V5 (7)</a:t>
            </a:r>
            <a:endParaRPr/>
          </a:p>
        </p:txBody>
      </p:sp>
      <p:pic>
        <p:nvPicPr>
          <p:cNvPr id="1762129495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26344" y="1004319"/>
            <a:ext cx="12115037" cy="5548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821911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V5</a:t>
            </a:r>
            <a:endParaRPr/>
          </a:p>
        </p:txBody>
      </p:sp>
      <p:sp>
        <p:nvSpPr>
          <p:cNvPr id="1131650096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Aufgabe:</a:t>
            </a:r>
            <a:endParaRPr/>
          </a:p>
          <a:p>
            <a:pPr lvl="1">
              <a:defRPr/>
            </a:pPr>
            <a:r>
              <a:rPr/>
              <a:t>Partikel um den Planeten “dickflüssig” machen</a:t>
            </a:r>
            <a:endParaRPr/>
          </a:p>
          <a:p>
            <a:pPr lvl="0">
              <a:defRPr/>
            </a:pPr>
            <a:r>
              <a:rPr/>
              <a:t>Lösung:</a:t>
            </a:r>
            <a:endParaRPr/>
          </a:p>
          <a:p>
            <a:pPr lvl="1">
              <a:defRPr/>
            </a:pPr>
            <a:r>
              <a:rPr/>
              <a:t>Für Nachbarn ersten oder zweiten grades, wenn r_neu &lt; r_alt und pos2 frei, dann teleportiere hin</a:t>
            </a:r>
            <a:endParaRPr/>
          </a:p>
        </p:txBody>
      </p:sp>
      <p:pic>
        <p:nvPicPr>
          <p:cNvPr id="15842324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8480" y="3740274"/>
            <a:ext cx="5638799" cy="1523999"/>
          </a:xfrm>
          <a:prstGeom prst="rect">
            <a:avLst/>
          </a:prstGeom>
        </p:spPr>
      </p:pic>
      <p:pic>
        <p:nvPicPr>
          <p:cNvPr id="15751196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789705" y="3206127"/>
            <a:ext cx="6339413" cy="3442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3642094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V5</a:t>
            </a:r>
            <a:endParaRPr sz="3200"/>
          </a:p>
        </p:txBody>
      </p:sp>
      <p:pic>
        <p:nvPicPr>
          <p:cNvPr id="672111367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62872" y="1175425"/>
            <a:ext cx="11997446" cy="5269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821718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V5</a:t>
            </a:r>
            <a:endParaRPr/>
          </a:p>
        </p:txBody>
      </p:sp>
      <p:sp>
        <p:nvSpPr>
          <p:cNvPr id="1858182277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1">
              <a:defRPr/>
            </a:pPr>
            <a:r>
              <a:rPr/>
              <a:t>Problematik:</a:t>
            </a:r>
            <a:endParaRPr/>
          </a:p>
          <a:p>
            <a:pPr marL="457200" lvl="1" indent="0">
              <a:buFont typeface="Arial"/>
              <a:buNone/>
              <a:defRPr/>
            </a:pPr>
            <a:r>
              <a:rPr/>
              <a:t>Unter vielen Ansätzen funktionierte nur der, wo ich ein Partikel erlaube im Planetenradius um 2-3 Pixel zu “springen” wo Platz ist und näher zum Zentrum liegt. Dadurch entstehen relativ runde Flächen. Allerdings ist nun unklar, wie der nächste Schritt umgesetzt werden könnte.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53098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Nachtrag bzgl. V2 (float fix)</a:t>
            </a:r>
            <a:endParaRPr/>
          </a:p>
        </p:txBody>
      </p:sp>
      <p:pic>
        <p:nvPicPr>
          <p:cNvPr id="521676634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16807" y="877793"/>
            <a:ext cx="12123534" cy="5624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946903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V6</a:t>
            </a:r>
            <a:endParaRPr/>
          </a:p>
        </p:txBody>
      </p:sp>
      <p:sp>
        <p:nvSpPr>
          <p:cNvPr id="209222245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Aufgaben:</a:t>
            </a:r>
            <a:endParaRPr/>
          </a:p>
          <a:p>
            <a:pPr lvl="1">
              <a:defRPr/>
            </a:pPr>
            <a:r>
              <a:rPr/>
              <a:t>Berge/Täler ermöglichen</a:t>
            </a:r>
            <a:endParaRPr/>
          </a:p>
          <a:p>
            <a:pPr lvl="1">
              <a:defRPr/>
            </a:pPr>
            <a:r>
              <a:rPr/>
              <a:t>Höhenlimit für Berge</a:t>
            </a:r>
            <a:endParaRPr/>
          </a:p>
          <a:p>
            <a:pPr lvl="1">
              <a:defRPr/>
            </a:pPr>
            <a:endParaRPr/>
          </a:p>
          <a:p>
            <a:pPr lvl="0">
              <a:defRPr/>
            </a:pPr>
            <a:r>
              <a:rPr/>
              <a:t>Lösungsansatz:</a:t>
            </a:r>
            <a:endParaRPr/>
          </a:p>
          <a:p>
            <a:pPr lvl="1">
              <a:defRPr/>
            </a:pPr>
            <a:r>
              <a:rPr/>
              <a:t>“Druck”-Kette einführen</a:t>
            </a:r>
            <a:endParaRPr/>
          </a:p>
          <a:p>
            <a:pPr lvl="1">
              <a:defRPr/>
            </a:pPr>
            <a:r>
              <a:rPr/>
              <a:t>Starter-Viskosität erlauben</a:t>
            </a:r>
            <a:endParaRPr/>
          </a:p>
          <a:p>
            <a:pPr lvl="1">
              <a:defRPr/>
            </a:pPr>
            <a:endParaRPr/>
          </a:p>
        </p:txBody>
      </p:sp>
      <p:pic>
        <p:nvPicPr>
          <p:cNvPr id="149270169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713428" y="984321"/>
            <a:ext cx="5304754" cy="2644444"/>
          </a:xfrm>
          <a:prstGeom prst="rect">
            <a:avLst/>
          </a:prstGeom>
        </p:spPr>
      </p:pic>
      <p:pic>
        <p:nvPicPr>
          <p:cNvPr id="9034279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61030" y="2459068"/>
            <a:ext cx="341507" cy="285624"/>
          </a:xfrm>
          <a:prstGeom prst="rect">
            <a:avLst/>
          </a:prstGeom>
        </p:spPr>
      </p:pic>
      <p:sp>
        <p:nvSpPr>
          <p:cNvPr id="652201597" name=""/>
          <p:cNvSpPr/>
          <p:nvPr/>
        </p:nvSpPr>
        <p:spPr bwMode="auto">
          <a:xfrm flipH="0" flipV="0">
            <a:off x="8766127" y="4637990"/>
            <a:ext cx="852891" cy="908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5586959" name=""/>
          <p:cNvSpPr/>
          <p:nvPr/>
        </p:nvSpPr>
        <p:spPr bwMode="auto">
          <a:xfrm>
            <a:off x="8566911" y="4706470"/>
            <a:ext cx="560293" cy="865342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22079" y="2797"/>
                </a:moveTo>
                <a:cubicBezTo>
                  <a:pt x="19679" y="4040"/>
                  <a:pt x="16800" y="5594"/>
                  <a:pt x="15359" y="7148"/>
                </a:cubicBezTo>
                <a:cubicBezTo>
                  <a:pt x="14879" y="9012"/>
                  <a:pt x="14400" y="11188"/>
                  <a:pt x="13440" y="13364"/>
                </a:cubicBezTo>
                <a:cubicBezTo>
                  <a:pt x="12959" y="15228"/>
                  <a:pt x="12480" y="17093"/>
                  <a:pt x="11999" y="18958"/>
                </a:cubicBezTo>
                <a:cubicBezTo>
                  <a:pt x="11519" y="20823"/>
                  <a:pt x="11040" y="22687"/>
                  <a:pt x="11040" y="24552"/>
                </a:cubicBezTo>
                <a:cubicBezTo>
                  <a:pt x="11519" y="26417"/>
                  <a:pt x="12959" y="28903"/>
                  <a:pt x="14400" y="30457"/>
                </a:cubicBezTo>
                <a:cubicBezTo>
                  <a:pt x="15840" y="32011"/>
                  <a:pt x="15359" y="29835"/>
                  <a:pt x="14879" y="27971"/>
                </a:cubicBezTo>
                <a:cubicBezTo>
                  <a:pt x="14879" y="25795"/>
                  <a:pt x="14879" y="23620"/>
                  <a:pt x="14879" y="21444"/>
                </a:cubicBezTo>
                <a:cubicBezTo>
                  <a:pt x="14879" y="19269"/>
                  <a:pt x="14879" y="16782"/>
                  <a:pt x="14879" y="14607"/>
                </a:cubicBezTo>
                <a:cubicBezTo>
                  <a:pt x="14879" y="12431"/>
                  <a:pt x="14879" y="10566"/>
                  <a:pt x="14879" y="8391"/>
                </a:cubicBezTo>
                <a:cubicBezTo>
                  <a:pt x="15840" y="5905"/>
                  <a:pt x="16800" y="3729"/>
                  <a:pt x="18719" y="1864"/>
                </a:cubicBezTo>
                <a:cubicBezTo>
                  <a:pt x="19679" y="0"/>
                  <a:pt x="19679" y="2175"/>
                  <a:pt x="18239" y="4972"/>
                </a:cubicBezTo>
                <a:cubicBezTo>
                  <a:pt x="17279" y="6837"/>
                  <a:pt x="16319" y="9012"/>
                  <a:pt x="15359" y="11499"/>
                </a:cubicBezTo>
                <a:cubicBezTo>
                  <a:pt x="13919" y="13364"/>
                  <a:pt x="12959" y="15228"/>
                  <a:pt x="11519" y="17093"/>
                </a:cubicBezTo>
                <a:cubicBezTo>
                  <a:pt x="9119" y="19269"/>
                  <a:pt x="5759" y="21755"/>
                  <a:pt x="4320" y="23309"/>
                </a:cubicBezTo>
                <a:cubicBezTo>
                  <a:pt x="2399" y="24863"/>
                  <a:pt x="2879" y="27038"/>
                  <a:pt x="3839" y="28903"/>
                </a:cubicBezTo>
                <a:cubicBezTo>
                  <a:pt x="5279" y="30768"/>
                  <a:pt x="6720" y="32322"/>
                  <a:pt x="7199" y="30146"/>
                </a:cubicBezTo>
                <a:cubicBezTo>
                  <a:pt x="7680" y="27971"/>
                  <a:pt x="8639" y="25795"/>
                  <a:pt x="9119" y="22376"/>
                </a:cubicBezTo>
                <a:cubicBezTo>
                  <a:pt x="9599" y="20201"/>
                  <a:pt x="9599" y="17404"/>
                  <a:pt x="11040" y="20823"/>
                </a:cubicBezTo>
                <a:cubicBezTo>
                  <a:pt x="11519" y="22687"/>
                  <a:pt x="11999" y="25795"/>
                  <a:pt x="11999" y="27971"/>
                </a:cubicBezTo>
                <a:cubicBezTo>
                  <a:pt x="11519" y="24863"/>
                  <a:pt x="11519" y="22066"/>
                  <a:pt x="11519" y="20201"/>
                </a:cubicBezTo>
                <a:cubicBezTo>
                  <a:pt x="12480" y="18336"/>
                  <a:pt x="12480" y="21133"/>
                  <a:pt x="12480" y="22998"/>
                </a:cubicBezTo>
                <a:cubicBezTo>
                  <a:pt x="12480" y="24863"/>
                  <a:pt x="12959" y="26728"/>
                  <a:pt x="13440" y="24552"/>
                </a:cubicBezTo>
                <a:cubicBezTo>
                  <a:pt x="13440" y="22066"/>
                  <a:pt x="13440" y="19579"/>
                  <a:pt x="13440" y="17715"/>
                </a:cubicBezTo>
                <a:cubicBezTo>
                  <a:pt x="13919" y="15539"/>
                  <a:pt x="14400" y="13674"/>
                  <a:pt x="14879" y="10256"/>
                </a:cubicBezTo>
                <a:cubicBezTo>
                  <a:pt x="15840" y="7769"/>
                  <a:pt x="17279" y="5594"/>
                  <a:pt x="17759" y="3729"/>
                </a:cubicBezTo>
                <a:cubicBezTo>
                  <a:pt x="16800" y="6526"/>
                  <a:pt x="14400" y="10256"/>
                  <a:pt x="10559" y="14607"/>
                </a:cubicBezTo>
                <a:cubicBezTo>
                  <a:pt x="8639" y="18025"/>
                  <a:pt x="7680" y="20823"/>
                  <a:pt x="7199" y="23930"/>
                </a:cubicBezTo>
                <a:cubicBezTo>
                  <a:pt x="6720" y="26106"/>
                  <a:pt x="6720" y="27971"/>
                  <a:pt x="6720" y="26106"/>
                </a:cubicBezTo>
                <a:cubicBezTo>
                  <a:pt x="7199" y="23620"/>
                  <a:pt x="9119" y="20201"/>
                  <a:pt x="10559" y="17715"/>
                </a:cubicBezTo>
                <a:cubicBezTo>
                  <a:pt x="11519" y="14607"/>
                  <a:pt x="12959" y="12742"/>
                  <a:pt x="13440" y="10877"/>
                </a:cubicBezTo>
                <a:cubicBezTo>
                  <a:pt x="11999" y="12742"/>
                  <a:pt x="10559" y="14917"/>
                  <a:pt x="8639" y="18025"/>
                </a:cubicBezTo>
                <a:cubicBezTo>
                  <a:pt x="6239" y="22066"/>
                  <a:pt x="3839" y="26417"/>
                  <a:pt x="2399" y="29835"/>
                </a:cubicBezTo>
                <a:cubicBezTo>
                  <a:pt x="479" y="32943"/>
                  <a:pt x="0" y="35119"/>
                  <a:pt x="1439" y="30457"/>
                </a:cubicBezTo>
                <a:cubicBezTo>
                  <a:pt x="2879" y="27349"/>
                  <a:pt x="3839" y="24552"/>
                  <a:pt x="4799" y="22066"/>
                </a:cubicBezTo>
                <a:cubicBezTo>
                  <a:pt x="5279" y="19579"/>
                  <a:pt x="4799" y="23309"/>
                  <a:pt x="5759" y="27349"/>
                </a:cubicBezTo>
                <a:cubicBezTo>
                  <a:pt x="5759" y="30768"/>
                  <a:pt x="5759" y="32943"/>
                  <a:pt x="6239" y="35119"/>
                </a:cubicBezTo>
                <a:cubicBezTo>
                  <a:pt x="6239" y="31700"/>
                  <a:pt x="6239" y="28282"/>
                  <a:pt x="6239" y="24863"/>
                </a:cubicBezTo>
                <a:cubicBezTo>
                  <a:pt x="6239" y="22066"/>
                  <a:pt x="5759" y="20201"/>
                  <a:pt x="3839" y="22376"/>
                </a:cubicBezTo>
                <a:cubicBezTo>
                  <a:pt x="2879" y="24863"/>
                  <a:pt x="2879" y="27660"/>
                  <a:pt x="2879" y="29835"/>
                </a:cubicBezTo>
                <a:cubicBezTo>
                  <a:pt x="2879" y="32322"/>
                  <a:pt x="2879" y="29214"/>
                  <a:pt x="2879" y="27349"/>
                </a:cubicBezTo>
                <a:cubicBezTo>
                  <a:pt x="2879" y="24863"/>
                  <a:pt x="2879" y="22998"/>
                  <a:pt x="1920" y="25484"/>
                </a:cubicBezTo>
                <a:cubicBezTo>
                  <a:pt x="1920" y="28282"/>
                  <a:pt x="1920" y="31079"/>
                  <a:pt x="1920" y="32943"/>
                </a:cubicBezTo>
                <a:cubicBezTo>
                  <a:pt x="1920" y="35741"/>
                  <a:pt x="2879" y="32011"/>
                  <a:pt x="2879" y="29525"/>
                </a:cubicBezTo>
                <a:cubicBezTo>
                  <a:pt x="2879" y="27349"/>
                  <a:pt x="2879" y="25174"/>
                  <a:pt x="3839" y="28903"/>
                </a:cubicBezTo>
                <a:cubicBezTo>
                  <a:pt x="5759" y="32322"/>
                  <a:pt x="8159" y="34497"/>
                  <a:pt x="10559" y="35741"/>
                </a:cubicBezTo>
                <a:cubicBezTo>
                  <a:pt x="11999" y="33565"/>
                  <a:pt x="13440" y="30768"/>
                  <a:pt x="14400" y="27971"/>
                </a:cubicBezTo>
                <a:cubicBezTo>
                  <a:pt x="14400" y="25795"/>
                  <a:pt x="13919" y="27971"/>
                  <a:pt x="13919" y="29835"/>
                </a:cubicBezTo>
                <a:cubicBezTo>
                  <a:pt x="14400" y="32011"/>
                  <a:pt x="13440" y="30146"/>
                  <a:pt x="11519" y="27971"/>
                </a:cubicBezTo>
                <a:cubicBezTo>
                  <a:pt x="9119" y="25795"/>
                  <a:pt x="7199" y="23620"/>
                  <a:pt x="7680" y="26728"/>
                </a:cubicBezTo>
                <a:cubicBezTo>
                  <a:pt x="11040" y="30768"/>
                  <a:pt x="13440" y="33565"/>
                  <a:pt x="14879" y="35119"/>
                </a:cubicBezTo>
                <a:cubicBezTo>
                  <a:pt x="12959" y="31389"/>
                  <a:pt x="10559" y="29214"/>
                  <a:pt x="8159" y="27971"/>
                </a:cubicBezTo>
                <a:cubicBezTo>
                  <a:pt x="10559" y="29525"/>
                  <a:pt x="13440" y="32322"/>
                  <a:pt x="15840" y="33876"/>
                </a:cubicBezTo>
                <a:cubicBezTo>
                  <a:pt x="18719" y="35430"/>
                  <a:pt x="19200" y="33254"/>
                  <a:pt x="17759" y="29835"/>
                </a:cubicBezTo>
                <a:cubicBezTo>
                  <a:pt x="16319" y="27660"/>
                  <a:pt x="18719" y="31389"/>
                  <a:pt x="20639" y="33565"/>
                </a:cubicBezTo>
                <a:cubicBezTo>
                  <a:pt x="22560" y="35741"/>
                  <a:pt x="23999" y="37294"/>
                  <a:pt x="20639" y="35430"/>
                </a:cubicBezTo>
                <a:cubicBezTo>
                  <a:pt x="17759" y="33876"/>
                  <a:pt x="15359" y="32322"/>
                  <a:pt x="11519" y="29835"/>
                </a:cubicBezTo>
                <a:cubicBezTo>
                  <a:pt x="16319" y="34808"/>
                  <a:pt x="20160" y="38227"/>
                  <a:pt x="23520" y="40092"/>
                </a:cubicBezTo>
                <a:cubicBezTo>
                  <a:pt x="21119" y="39159"/>
                  <a:pt x="17279" y="36984"/>
                  <a:pt x="11519" y="34497"/>
                </a:cubicBezTo>
                <a:cubicBezTo>
                  <a:pt x="6720" y="32322"/>
                  <a:pt x="3839" y="30457"/>
                  <a:pt x="960" y="28592"/>
                </a:cubicBezTo>
                <a:cubicBezTo>
                  <a:pt x="5279" y="32322"/>
                  <a:pt x="10080" y="34808"/>
                  <a:pt x="13440" y="36673"/>
                </a:cubicBezTo>
                <a:cubicBezTo>
                  <a:pt x="15840" y="38227"/>
                  <a:pt x="14879" y="35430"/>
                  <a:pt x="12480" y="32633"/>
                </a:cubicBezTo>
                <a:cubicBezTo>
                  <a:pt x="10559" y="30768"/>
                  <a:pt x="8159" y="29525"/>
                  <a:pt x="10559" y="31700"/>
                </a:cubicBezTo>
                <a:cubicBezTo>
                  <a:pt x="13919" y="33254"/>
                  <a:pt x="16319" y="34187"/>
                  <a:pt x="12959" y="33254"/>
                </a:cubicBezTo>
                <a:cubicBezTo>
                  <a:pt x="8639" y="32011"/>
                  <a:pt x="8159" y="33876"/>
                  <a:pt x="10559" y="34808"/>
                </a:cubicBezTo>
                <a:cubicBezTo>
                  <a:pt x="8159" y="33565"/>
                  <a:pt x="4320" y="32322"/>
                  <a:pt x="1920" y="33254"/>
                </a:cubicBezTo>
                <a:cubicBezTo>
                  <a:pt x="2879" y="35119"/>
                  <a:pt x="5279" y="36362"/>
                  <a:pt x="8639" y="36673"/>
                </a:cubicBezTo>
                <a:cubicBezTo>
                  <a:pt x="11519" y="37605"/>
                  <a:pt x="7680" y="35430"/>
                  <a:pt x="4799" y="33565"/>
                </a:cubicBezTo>
                <a:cubicBezTo>
                  <a:pt x="7199" y="34808"/>
                  <a:pt x="10080" y="36051"/>
                  <a:pt x="13919" y="36984"/>
                </a:cubicBezTo>
                <a:cubicBezTo>
                  <a:pt x="17279" y="37916"/>
                  <a:pt x="20160" y="38227"/>
                  <a:pt x="23999" y="39159"/>
                </a:cubicBezTo>
                <a:cubicBezTo>
                  <a:pt x="26399" y="40092"/>
                  <a:pt x="28799" y="41024"/>
                  <a:pt x="26399" y="40092"/>
                </a:cubicBezTo>
                <a:cubicBezTo>
                  <a:pt x="22560" y="38227"/>
                  <a:pt x="18719" y="36673"/>
                  <a:pt x="22560" y="39159"/>
                </a:cubicBezTo>
                <a:cubicBezTo>
                  <a:pt x="23999" y="40713"/>
                  <a:pt x="25439" y="43200"/>
                  <a:pt x="23520" y="41024"/>
                </a:cubicBezTo>
                <a:cubicBezTo>
                  <a:pt x="21600" y="39159"/>
                  <a:pt x="20639" y="37294"/>
                  <a:pt x="19200" y="35119"/>
                </a:cubicBezTo>
                <a:cubicBezTo>
                  <a:pt x="17759" y="33565"/>
                  <a:pt x="18719" y="35741"/>
                  <a:pt x="21119" y="39781"/>
                </a:cubicBezTo>
                <a:cubicBezTo>
                  <a:pt x="23520" y="41335"/>
                  <a:pt x="20639" y="39781"/>
                  <a:pt x="18719" y="38227"/>
                </a:cubicBezTo>
                <a:cubicBezTo>
                  <a:pt x="16800" y="36362"/>
                  <a:pt x="15840" y="38227"/>
                  <a:pt x="20639" y="41024"/>
                </a:cubicBezTo>
                <a:cubicBezTo>
                  <a:pt x="23999" y="41646"/>
                  <a:pt x="23999" y="39159"/>
                  <a:pt x="21600" y="36984"/>
                </a:cubicBezTo>
                <a:cubicBezTo>
                  <a:pt x="19679" y="35119"/>
                  <a:pt x="23999" y="36362"/>
                  <a:pt x="26880" y="37294"/>
                </a:cubicBezTo>
                <a:cubicBezTo>
                  <a:pt x="29280" y="38538"/>
                  <a:pt x="31680" y="39470"/>
                  <a:pt x="29759" y="37294"/>
                </a:cubicBezTo>
                <a:cubicBezTo>
                  <a:pt x="26880" y="36673"/>
                  <a:pt x="28320" y="38848"/>
                  <a:pt x="31199" y="39781"/>
                </a:cubicBezTo>
                <a:cubicBezTo>
                  <a:pt x="26399" y="39159"/>
                  <a:pt x="30239" y="41646"/>
                  <a:pt x="33119" y="42267"/>
                </a:cubicBezTo>
                <a:cubicBezTo>
                  <a:pt x="29759" y="40402"/>
                  <a:pt x="25920" y="39159"/>
                  <a:pt x="20639" y="37916"/>
                </a:cubicBezTo>
                <a:cubicBezTo>
                  <a:pt x="23039" y="39159"/>
                  <a:pt x="26880" y="39781"/>
                  <a:pt x="30719" y="40402"/>
                </a:cubicBezTo>
                <a:cubicBezTo>
                  <a:pt x="34080" y="41335"/>
                  <a:pt x="36959" y="41956"/>
                  <a:pt x="39839" y="42578"/>
                </a:cubicBezTo>
                <a:quadBezTo>
                  <a:pt x="43200" y="42889"/>
                  <a:pt x="39839" y="42578"/>
                </a:quadBezTo>
              </a:path>
            </a:pathLst>
          </a:custGeom>
          <a:noFill/>
          <a:ln w="36000" cap="flat" cmpd="sng" algn="ctr">
            <a:solidFill>
              <a:schemeClr val="accent1">
                <a:alpha val="99999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9772019" name=""/>
          <p:cNvSpPr/>
          <p:nvPr/>
        </p:nvSpPr>
        <p:spPr bwMode="auto">
          <a:xfrm flipH="0" flipV="0">
            <a:off x="8529558" y="5335245"/>
            <a:ext cx="49803" cy="62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0" name=""/>
          <p:cNvCxnSpPr>
            <a:cxnSpLocks/>
            <a:endCxn id="1269772019" idx="1"/>
          </p:cNvCxnSpPr>
          <p:nvPr/>
        </p:nvCxnSpPr>
        <p:spPr bwMode="auto">
          <a:xfrm rot="10799989" flipH="0" flipV="1">
            <a:off x="8529558" y="5079999"/>
            <a:ext cx="647450" cy="286372"/>
          </a:xfrm>
          <a:prstGeom prst="line">
            <a:avLst/>
          </a:prstGeom>
          <a:ln w="57150" cap="flat" cmpd="sng" algn="ctr">
            <a:solidFill>
              <a:schemeClr val="accent4">
                <a:lumMod val="74901"/>
              </a:scheme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8675384" name=""/>
          <p:cNvSpPr/>
          <p:nvPr/>
        </p:nvSpPr>
        <p:spPr bwMode="auto">
          <a:xfrm flipH="0" flipV="0">
            <a:off x="8467303" y="4401421"/>
            <a:ext cx="1456764" cy="13073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9790265" name=""/>
          <p:cNvSpPr/>
          <p:nvPr/>
        </p:nvSpPr>
        <p:spPr bwMode="auto">
          <a:xfrm>
            <a:off x="9432254" y="4606862"/>
            <a:ext cx="292597" cy="498039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33089" y="36720"/>
                </a:moveTo>
                <a:cubicBezTo>
                  <a:pt x="30331" y="31859"/>
                  <a:pt x="28493" y="28619"/>
                  <a:pt x="22978" y="23760"/>
                </a:cubicBezTo>
                <a:cubicBezTo>
                  <a:pt x="19302" y="19439"/>
                  <a:pt x="13787" y="16200"/>
                  <a:pt x="7353" y="11879"/>
                </a:cubicBezTo>
                <a:cubicBezTo>
                  <a:pt x="4595" y="9179"/>
                  <a:pt x="12868" y="13499"/>
                  <a:pt x="22059" y="17279"/>
                </a:cubicBezTo>
                <a:cubicBezTo>
                  <a:pt x="32170" y="21059"/>
                  <a:pt x="38604" y="23219"/>
                  <a:pt x="43200" y="25919"/>
                </a:cubicBezTo>
                <a:cubicBezTo>
                  <a:pt x="36765" y="22680"/>
                  <a:pt x="29412" y="17820"/>
                  <a:pt x="27574" y="14579"/>
                </a:cubicBezTo>
                <a:cubicBezTo>
                  <a:pt x="27574" y="17820"/>
                  <a:pt x="29412" y="21600"/>
                  <a:pt x="30331" y="25380"/>
                </a:cubicBezTo>
                <a:cubicBezTo>
                  <a:pt x="33089" y="31319"/>
                  <a:pt x="29412" y="26999"/>
                  <a:pt x="25736" y="22139"/>
                </a:cubicBezTo>
                <a:cubicBezTo>
                  <a:pt x="22978" y="17279"/>
                  <a:pt x="21140" y="13499"/>
                  <a:pt x="20221" y="9720"/>
                </a:cubicBezTo>
                <a:cubicBezTo>
                  <a:pt x="22059" y="17820"/>
                  <a:pt x="27574" y="23760"/>
                  <a:pt x="30331" y="29699"/>
                </a:cubicBezTo>
                <a:cubicBezTo>
                  <a:pt x="34008" y="32940"/>
                  <a:pt x="26655" y="24839"/>
                  <a:pt x="20221" y="17820"/>
                </a:cubicBezTo>
                <a:cubicBezTo>
                  <a:pt x="11948" y="10799"/>
                  <a:pt x="5514" y="4319"/>
                  <a:pt x="0" y="0"/>
                </a:cubicBezTo>
                <a:cubicBezTo>
                  <a:pt x="4595" y="3780"/>
                  <a:pt x="11948" y="9720"/>
                  <a:pt x="22059" y="16200"/>
                </a:cubicBezTo>
                <a:cubicBezTo>
                  <a:pt x="29412" y="21600"/>
                  <a:pt x="34008" y="24299"/>
                  <a:pt x="33089" y="19439"/>
                </a:cubicBezTo>
                <a:cubicBezTo>
                  <a:pt x="30331" y="16200"/>
                  <a:pt x="28493" y="12959"/>
                  <a:pt x="28493" y="18359"/>
                </a:cubicBezTo>
                <a:cubicBezTo>
                  <a:pt x="31251" y="24299"/>
                  <a:pt x="34927" y="30779"/>
                  <a:pt x="39523" y="36179"/>
                </a:cubicBezTo>
                <a:cubicBezTo>
                  <a:pt x="43200" y="38879"/>
                  <a:pt x="40442" y="32399"/>
                  <a:pt x="38604" y="26999"/>
                </a:cubicBezTo>
                <a:cubicBezTo>
                  <a:pt x="35846" y="23219"/>
                  <a:pt x="34008" y="29699"/>
                  <a:pt x="34008" y="32940"/>
                </a:cubicBezTo>
                <a:cubicBezTo>
                  <a:pt x="31251" y="26999"/>
                  <a:pt x="30331" y="23760"/>
                  <a:pt x="30331" y="28619"/>
                </a:cubicBezTo>
                <a:cubicBezTo>
                  <a:pt x="30331" y="34020"/>
                  <a:pt x="30331" y="38339"/>
                  <a:pt x="32170" y="35099"/>
                </a:cubicBezTo>
                <a:cubicBezTo>
                  <a:pt x="34008" y="30240"/>
                  <a:pt x="32170" y="35640"/>
                  <a:pt x="34008" y="30240"/>
                </a:cubicBezTo>
                <a:cubicBezTo>
                  <a:pt x="34008" y="26999"/>
                  <a:pt x="34008" y="31319"/>
                  <a:pt x="36765" y="35099"/>
                </a:cubicBezTo>
                <a:cubicBezTo>
                  <a:pt x="38604" y="39959"/>
                  <a:pt x="41361" y="43200"/>
                  <a:pt x="41361" y="39959"/>
                </a:cubicBezTo>
                <a:lnTo>
                  <a:pt x="38604" y="43200"/>
                </a:lnTo>
              </a:path>
            </a:pathLst>
          </a:custGeom>
          <a:noFill/>
          <a:ln w="36000" cap="flat" cmpd="sng" algn="ctr">
            <a:solidFill>
              <a:schemeClr val="accent1">
                <a:alpha val="99999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4233124" name=""/>
          <p:cNvSpPr/>
          <p:nvPr/>
        </p:nvSpPr>
        <p:spPr bwMode="auto">
          <a:xfrm>
            <a:off x="9214362" y="5266764"/>
            <a:ext cx="466911" cy="329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43200" y="0"/>
                </a:moveTo>
                <a:cubicBezTo>
                  <a:pt x="39167" y="6520"/>
                  <a:pt x="33983" y="11411"/>
                  <a:pt x="29376" y="14671"/>
                </a:cubicBezTo>
                <a:cubicBezTo>
                  <a:pt x="24192" y="19562"/>
                  <a:pt x="20736" y="22007"/>
                  <a:pt x="15552" y="25267"/>
                </a:cubicBezTo>
                <a:cubicBezTo>
                  <a:pt x="10943" y="28528"/>
                  <a:pt x="14399" y="22822"/>
                  <a:pt x="19007" y="18747"/>
                </a:cubicBezTo>
                <a:cubicBezTo>
                  <a:pt x="21887" y="16301"/>
                  <a:pt x="25919" y="14671"/>
                  <a:pt x="24192" y="23637"/>
                </a:cubicBezTo>
                <a:cubicBezTo>
                  <a:pt x="22463" y="28528"/>
                  <a:pt x="20736" y="33418"/>
                  <a:pt x="24767" y="26083"/>
                </a:cubicBezTo>
                <a:cubicBezTo>
                  <a:pt x="27647" y="21192"/>
                  <a:pt x="31103" y="17932"/>
                  <a:pt x="29951" y="22822"/>
                </a:cubicBezTo>
                <a:cubicBezTo>
                  <a:pt x="27647" y="26898"/>
                  <a:pt x="24192" y="31788"/>
                  <a:pt x="18432" y="35864"/>
                </a:cubicBezTo>
                <a:cubicBezTo>
                  <a:pt x="13823" y="38309"/>
                  <a:pt x="16128" y="31788"/>
                  <a:pt x="20159" y="27713"/>
                </a:cubicBezTo>
                <a:cubicBezTo>
                  <a:pt x="26496" y="23637"/>
                  <a:pt x="32256" y="20377"/>
                  <a:pt x="35711" y="18747"/>
                </a:cubicBezTo>
                <a:cubicBezTo>
                  <a:pt x="31680" y="22822"/>
                  <a:pt x="27647" y="26083"/>
                  <a:pt x="21312" y="29343"/>
                </a:cubicBezTo>
                <a:cubicBezTo>
                  <a:pt x="15552" y="32603"/>
                  <a:pt x="17279" y="27713"/>
                  <a:pt x="22463" y="20377"/>
                </a:cubicBezTo>
                <a:cubicBezTo>
                  <a:pt x="28223" y="16301"/>
                  <a:pt x="23039" y="22822"/>
                  <a:pt x="19583" y="27713"/>
                </a:cubicBezTo>
                <a:cubicBezTo>
                  <a:pt x="14399" y="30973"/>
                  <a:pt x="17279" y="27713"/>
                  <a:pt x="24767" y="24452"/>
                </a:cubicBezTo>
                <a:cubicBezTo>
                  <a:pt x="26496" y="30158"/>
                  <a:pt x="24192" y="34233"/>
                  <a:pt x="21312" y="37494"/>
                </a:cubicBezTo>
                <a:cubicBezTo>
                  <a:pt x="17855" y="40754"/>
                  <a:pt x="13823" y="43200"/>
                  <a:pt x="16128" y="38309"/>
                </a:cubicBezTo>
                <a:cubicBezTo>
                  <a:pt x="20736" y="35864"/>
                  <a:pt x="24767" y="34233"/>
                  <a:pt x="29376" y="31788"/>
                </a:cubicBezTo>
                <a:cubicBezTo>
                  <a:pt x="23039" y="36679"/>
                  <a:pt x="18432" y="38309"/>
                  <a:pt x="13823" y="39939"/>
                </a:cubicBezTo>
                <a:cubicBezTo>
                  <a:pt x="16703" y="34233"/>
                  <a:pt x="11519" y="36679"/>
                  <a:pt x="6911" y="36679"/>
                </a:cubicBezTo>
                <a:cubicBezTo>
                  <a:pt x="3455" y="36679"/>
                  <a:pt x="7488" y="35864"/>
                  <a:pt x="14399" y="35864"/>
                </a:cubicBezTo>
                <a:cubicBezTo>
                  <a:pt x="17855" y="35864"/>
                  <a:pt x="13823" y="39124"/>
                  <a:pt x="9215" y="40754"/>
                </a:cubicBezTo>
                <a:cubicBezTo>
                  <a:pt x="5184" y="40754"/>
                  <a:pt x="0" y="41569"/>
                  <a:pt x="4031" y="41569"/>
                </a:cubicBezTo>
              </a:path>
            </a:pathLst>
          </a:custGeom>
          <a:noFill/>
          <a:ln w="36000" cap="flat" cmpd="sng" algn="ctr">
            <a:solidFill>
              <a:schemeClr val="accent1">
                <a:alpha val="99999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3639499" name=""/>
          <p:cNvSpPr/>
          <p:nvPr/>
        </p:nvSpPr>
        <p:spPr bwMode="auto">
          <a:xfrm flipH="0" flipV="0">
            <a:off x="8616715" y="4516593"/>
            <a:ext cx="1157941" cy="1077009"/>
          </a:xfrm>
          <a:prstGeom prst="ellipse">
            <a:avLst/>
          </a:prstGeom>
          <a:noFill/>
          <a:ln w="25400" cap="flat" cmpd="sng" algn="ctr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0" name=""/>
          <p:cNvCxnSpPr>
            <a:cxnSpLocks/>
          </p:cNvCxnSpPr>
          <p:nvPr/>
        </p:nvCxnSpPr>
        <p:spPr bwMode="auto">
          <a:xfrm flipH="0" flipV="1">
            <a:off x="8647842" y="5030195"/>
            <a:ext cx="491813" cy="217891"/>
          </a:xfrm>
          <a:prstGeom prst="line">
            <a:avLst/>
          </a:prstGeom>
          <a:ln w="57150" cap="flat" cmpd="sng" algn="ctr">
            <a:solidFill>
              <a:schemeClr val="accent6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732915" name=""/>
          <p:cNvSpPr txBox="1"/>
          <p:nvPr/>
        </p:nvSpPr>
        <p:spPr bwMode="auto">
          <a:xfrm rot="3962346" flipH="0" flipV="0">
            <a:off x="8420250" y="5005346"/>
            <a:ext cx="293322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{</a:t>
            </a:r>
            <a:endParaRPr/>
          </a:p>
        </p:txBody>
      </p:sp>
      <p:cxnSp>
        <p:nvCxnSpPr>
          <p:cNvPr id="0" name=""/>
          <p:cNvCxnSpPr>
            <a:cxnSpLocks/>
            <a:endCxn id="241979314" idx="3"/>
          </p:cNvCxnSpPr>
          <p:nvPr/>
        </p:nvCxnSpPr>
        <p:spPr bwMode="auto">
          <a:xfrm rot="5399976" flipH="0" flipV="0">
            <a:off x="8310306" y="5336605"/>
            <a:ext cx="351347" cy="34862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</p:cNvCxnSpPr>
          <p:nvPr/>
        </p:nvCxnSpPr>
        <p:spPr bwMode="auto">
          <a:xfrm flipH="1" flipV="1">
            <a:off x="8106225" y="4532156"/>
            <a:ext cx="734607" cy="61632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6791717" name=""/>
          <p:cNvSpPr txBox="1"/>
          <p:nvPr/>
        </p:nvSpPr>
        <p:spPr bwMode="auto">
          <a:xfrm flipH="0" flipV="0">
            <a:off x="7072013" y="4150473"/>
            <a:ext cx="182173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Radius aus Masse</a:t>
            </a:r>
            <a:endParaRPr/>
          </a:p>
        </p:txBody>
      </p:sp>
      <p:sp>
        <p:nvSpPr>
          <p:cNvPr id="241979314" name=""/>
          <p:cNvSpPr txBox="1"/>
          <p:nvPr/>
        </p:nvSpPr>
        <p:spPr bwMode="auto">
          <a:xfrm flipH="0" flipV="0">
            <a:off x="6852024" y="5366372"/>
            <a:ext cx="1459641" cy="6404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Radius aus </a:t>
            </a:r>
            <a:br>
              <a:rPr/>
            </a:br>
            <a:r>
              <a:rPr/>
              <a:t>visierter Pixel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865783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V1</a:t>
            </a:r>
            <a:endParaRPr/>
          </a:p>
        </p:txBody>
      </p:sp>
      <p:sp>
        <p:nvSpPr>
          <p:cNvPr id="65530327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Rahmenbedingungen:</a:t>
            </a:r>
            <a:endParaRPr/>
          </a:p>
          <a:p>
            <a:pPr lvl="1">
              <a:defRPr/>
            </a:pPr>
            <a:r>
              <a:rPr/>
              <a:t>Performance &gt; Umstand</a:t>
            </a:r>
            <a:endParaRPr/>
          </a:p>
          <a:p>
            <a:pPr lvl="1">
              <a:defRPr/>
            </a:pPr>
            <a:endParaRPr/>
          </a:p>
          <a:p>
            <a:pPr>
              <a:defRPr/>
            </a:pPr>
            <a:r>
              <a:rPr/>
              <a:t>Aufgabe 1:</a:t>
            </a:r>
            <a:endParaRPr/>
          </a:p>
          <a:p>
            <a:pPr lvl="1">
              <a:defRPr/>
            </a:pPr>
            <a:r>
              <a:rPr/>
              <a:t>“Zeigen, dass wir Pixel anzeigen, bewegen und miteinander interagieren lassen können”</a:t>
            </a:r>
            <a:endParaRPr/>
          </a:p>
          <a:p>
            <a:pPr lvl="1">
              <a:defRPr/>
            </a:pPr>
            <a:endParaRPr/>
          </a:p>
          <a:p>
            <a:pPr lvl="0">
              <a:defRPr/>
            </a:pPr>
            <a:r>
              <a:rPr/>
              <a:t>Ansatz:</a:t>
            </a:r>
            <a:endParaRPr/>
          </a:p>
          <a:p>
            <a:pPr lvl="1">
              <a:defRPr/>
            </a:pPr>
            <a:r>
              <a:rPr/>
              <a:t>Verwende Unitiy’s “Compute Shader”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00388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V6 WIP!</a:t>
            </a:r>
            <a:endParaRPr/>
          </a:p>
        </p:txBody>
      </p:sp>
      <p:sp>
        <p:nvSpPr>
          <p:cNvPr id="60520180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67073002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79362" y="1276225"/>
            <a:ext cx="4840642" cy="5106769"/>
          </a:xfrm>
          <a:prstGeom prst="rect">
            <a:avLst/>
          </a:prstGeom>
        </p:spPr>
      </p:pic>
      <p:sp>
        <p:nvSpPr>
          <p:cNvPr id="1553502818" name=""/>
          <p:cNvSpPr/>
          <p:nvPr/>
        </p:nvSpPr>
        <p:spPr bwMode="auto">
          <a:xfrm rot="0" flipH="0" flipV="0">
            <a:off x="4143387" y="2553418"/>
            <a:ext cx="1254749" cy="192989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174527" name=""/>
          <p:cNvSpPr txBox="1"/>
          <p:nvPr/>
        </p:nvSpPr>
        <p:spPr bwMode="auto">
          <a:xfrm flipH="0" flipV="0">
            <a:off x="3866666" y="1568823"/>
            <a:ext cx="113411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467662934" name=""/>
          <p:cNvSpPr txBox="1"/>
          <p:nvPr/>
        </p:nvSpPr>
        <p:spPr bwMode="auto">
          <a:xfrm flipH="0" flipV="0">
            <a:off x="5398137" y="2329693"/>
            <a:ext cx="1326749" cy="640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Holt top 3 Nachbarn</a:t>
            </a:r>
            <a:endParaRPr/>
          </a:p>
        </p:txBody>
      </p:sp>
      <p:pic>
        <p:nvPicPr>
          <p:cNvPr id="16747901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511862" y="1610285"/>
            <a:ext cx="5524499" cy="4438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640308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V6</a:t>
            </a:r>
            <a:endParaRPr/>
          </a:p>
        </p:txBody>
      </p:sp>
      <p:pic>
        <p:nvPicPr>
          <p:cNvPr id="1069331988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637" y="905200"/>
            <a:ext cx="12183284" cy="5663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059749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V6</a:t>
            </a:r>
            <a:endParaRPr/>
          </a:p>
        </p:txBody>
      </p:sp>
      <p:pic>
        <p:nvPicPr>
          <p:cNvPr id="323052748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-5587" y="861622"/>
            <a:ext cx="12189509" cy="5708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41356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V6</a:t>
            </a:r>
            <a:endParaRPr/>
          </a:p>
        </p:txBody>
      </p:sp>
      <p:pic>
        <p:nvPicPr>
          <p:cNvPr id="615221437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-5587" y="880299"/>
            <a:ext cx="12183284" cy="5690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388755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V6</a:t>
            </a:r>
            <a:endParaRPr/>
          </a:p>
        </p:txBody>
      </p:sp>
      <p:pic>
        <p:nvPicPr>
          <p:cNvPr id="1329502117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6862" y="905816"/>
            <a:ext cx="12158382" cy="5683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927591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V6</a:t>
            </a:r>
            <a:endParaRPr/>
          </a:p>
        </p:txBody>
      </p:sp>
      <p:pic>
        <p:nvPicPr>
          <p:cNvPr id="20470980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4356" y="881512"/>
            <a:ext cx="12179564" cy="5705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80509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V6</a:t>
            </a:r>
            <a:endParaRPr/>
          </a:p>
        </p:txBody>
      </p:sp>
      <p:sp>
        <p:nvSpPr>
          <p:cNvPr id="1872348447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Probleme/WIP:</a:t>
            </a:r>
            <a:endParaRPr/>
          </a:p>
          <a:p>
            <a:pPr lvl="1">
              <a:defRPr/>
            </a:pPr>
            <a:r>
              <a:rPr/>
              <a:t>“Druck” wird nicht gleichmäßig um den Planeten herum berechnet</a:t>
            </a:r>
            <a:endParaRPr/>
          </a:p>
          <a:p>
            <a:pPr lvl="0">
              <a:defRPr/>
            </a:pPr>
            <a:r>
              <a:rPr/>
              <a:t>Mögliche Erweiterungen:</a:t>
            </a:r>
            <a:endParaRPr/>
          </a:p>
          <a:p>
            <a:pPr lvl="1">
              <a:defRPr/>
            </a:pPr>
            <a:r>
              <a:rPr/>
              <a:t>“Tunnelbildung”, Kraterkanten, etc. durch Bresenham+Negativdruck verhindern</a:t>
            </a:r>
            <a:endParaRPr/>
          </a:p>
          <a:p>
            <a:pPr marL="0" lvl="0" indent="0">
              <a:buFont typeface="Arial"/>
              <a:buNone/>
              <a:defRPr/>
            </a:pPr>
            <a:endParaRPr/>
          </a:p>
          <a:p>
            <a:pPr marL="0" lvl="0" indent="0">
              <a:buFont typeface="Arial"/>
              <a:buNone/>
              <a:defRPr/>
            </a:pPr>
            <a:endParaRPr/>
          </a:p>
          <a:p>
            <a:pPr marL="0" lvl="0" indent="0">
              <a:buFont typeface="Arial"/>
              <a:buNone/>
              <a:defRPr/>
            </a:pPr>
            <a:r>
              <a:rPr/>
              <a:t>Der Ansatz wurde aus Zeittechnischen Gründen nicht mehr fortgesetzt.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584846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Was kommt als nächstes?</a:t>
            </a:r>
            <a:endParaRPr/>
          </a:p>
        </p:txBody>
      </p:sp>
      <p:sp>
        <p:nvSpPr>
          <p:cNvPr id="1687076041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 marL="0" indent="0">
              <a:buFont typeface="Arial"/>
              <a:buNone/>
              <a:defRPr/>
            </a:pPr>
            <a:r>
              <a:rPr/>
              <a:t>Wahrscheinlich bald:</a:t>
            </a:r>
            <a:endParaRPr/>
          </a:p>
          <a:p>
            <a:pPr>
              <a:defRPr/>
            </a:pPr>
            <a:r>
              <a:rPr/>
              <a:t>B</a:t>
            </a:r>
            <a:r>
              <a:rPr lang="en-US" sz="3200" b="0" i="0" u="none" strike="noStrike" cap="none" spc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erge, Täler, Krater ermöglichen</a:t>
            </a:r>
            <a:r>
              <a:rPr/>
              <a:t> (Aktuell WIP)</a:t>
            </a:r>
            <a:endParaRPr/>
          </a:p>
          <a:p>
            <a:pPr>
              <a:defRPr/>
            </a:pPr>
            <a:r>
              <a:rPr/>
              <a:t>P</a:t>
            </a:r>
            <a:r>
              <a:rPr/>
              <a:t>artikelkollektion als singulares Objekt bewegen</a:t>
            </a:r>
            <a:r>
              <a:rPr lang="en-US" sz="3200" b="0" i="0" u="none" strike="noStrike" cap="none" spc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(Herausforderung)</a:t>
            </a:r>
            <a:endParaRPr/>
          </a:p>
          <a:p>
            <a:pPr>
              <a:defRPr/>
            </a:pPr>
            <a:r>
              <a:rPr/>
              <a:t>Spawnsystem für Partikel und evt. Kometen/Planeten</a:t>
            </a:r>
            <a:endParaRPr/>
          </a:p>
          <a:p>
            <a:pPr>
              <a:defRPr/>
            </a:pPr>
            <a:r>
              <a:rPr/>
              <a:t>Kollisionen unter größeren Objekten</a:t>
            </a:r>
            <a:endParaRPr/>
          </a:p>
          <a:p>
            <a:pPr>
              <a:defRPr/>
            </a:pPr>
            <a:r>
              <a:rPr/>
              <a:t>CPU 2D-Sprites auf Planetenoberfläche rendern (Herausforderung)</a:t>
            </a:r>
            <a:endParaRPr/>
          </a:p>
          <a:p>
            <a:pPr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Je nachdem, wie die Zeit steht:</a:t>
            </a:r>
            <a:endParaRPr/>
          </a:p>
          <a:p>
            <a:pPr>
              <a:defRPr/>
            </a:pPr>
            <a:r>
              <a:rPr/>
              <a:t>Sprites in Partikelkollektion umwandeln, um z.B. Beschädigung von einer Turret visuell ansprechend zu gestalten</a:t>
            </a:r>
            <a:endParaRPr/>
          </a:p>
          <a:p>
            <a:pPr>
              <a:defRPr/>
            </a:pPr>
            <a:r>
              <a:rPr/>
              <a:t>Leuchtende Partikel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034934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Herausforderungen</a:t>
            </a:r>
            <a:endParaRPr/>
          </a:p>
        </p:txBody>
      </p:sp>
      <p:sp>
        <p:nvSpPr>
          <p:cNvPr id="2038620805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65000" lnSpcReduction="7000"/>
          </a:bodyPr>
          <a:lstStyle/>
          <a:p>
            <a:pPr>
              <a:defRPr/>
            </a:pPr>
            <a:r>
              <a:rPr/>
              <a:t>“Race Conditions”</a:t>
            </a:r>
            <a:r>
              <a:rPr/>
              <a:t> durch Parallelisierung</a:t>
            </a:r>
            <a:endParaRPr/>
          </a:p>
          <a:p>
            <a:pPr lvl="1">
              <a:defRPr/>
            </a:pPr>
            <a:r>
              <a:rPr/>
              <a:t>Bsp.: Alle Pixel werden asynchron, möglicherweise “zeitgleich” geupdated. Viel Potential für Bugs und Performance Probleme.</a:t>
            </a:r>
            <a:endParaRPr/>
          </a:p>
          <a:p>
            <a:pPr lvl="1">
              <a:defRPr/>
            </a:pPr>
            <a:r>
              <a:rPr/>
              <a:t>Teilweise schwierig zu debuggen</a:t>
            </a:r>
            <a:endParaRPr/>
          </a:p>
          <a:p>
            <a:pPr lvl="1">
              <a:defRPr/>
            </a:pPr>
            <a:r>
              <a:rPr/>
              <a:t>Teilweise schwierig zu erkennen</a:t>
            </a:r>
            <a:endParaRPr/>
          </a:p>
          <a:p>
            <a:pPr lvl="1"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/>
          </a:p>
          <a:p>
            <a:pPr>
              <a:defRPr/>
            </a:pPr>
            <a:r>
              <a:rPr/>
              <a:t>Buffer und statische Buffer</a:t>
            </a:r>
            <a:endParaRPr/>
          </a:p>
          <a:p>
            <a:pPr lvl="1">
              <a:defRPr/>
            </a:pPr>
            <a:r>
              <a:rPr/>
              <a:t>Buffer/Arraygrößen müssen von Anfang an fix gemacht werden</a:t>
            </a:r>
            <a:endParaRPr/>
          </a:p>
          <a:p>
            <a:pPr lvl="1">
              <a:defRPr/>
            </a:pPr>
            <a:r>
              <a:rPr/>
              <a:t>Größe lässt sich nur durch neu Erzeugung ändern, muss dann außerdem von C# aus mit dem Compute Shader synchronisiert werden (teuer).</a:t>
            </a:r>
            <a:endParaRPr/>
          </a:p>
          <a:p>
            <a:pPr>
              <a:defRPr/>
            </a:pPr>
            <a:r>
              <a:rPr/>
              <a:t>Ungewöhnliche Programmierung in Compute Shader</a:t>
            </a:r>
            <a:endParaRPr/>
          </a:p>
          <a:p>
            <a:pPr lvl="1">
              <a:defRPr/>
            </a:pPr>
            <a:r>
              <a:rPr/>
              <a:t>Bsp.:</a:t>
            </a:r>
            <a:endParaRPr/>
          </a:p>
          <a:p>
            <a:pPr lvl="1">
              <a:defRPr/>
            </a:pPr>
            <a:endParaRPr/>
          </a:p>
          <a:p>
            <a:pPr lvl="1">
              <a:defRPr/>
            </a:pPr>
            <a:endParaRPr/>
          </a:p>
          <a:p>
            <a:pPr lvl="1">
              <a:defRPr/>
            </a:pPr>
            <a:endParaRPr/>
          </a:p>
        </p:txBody>
      </p:sp>
      <p:pic>
        <p:nvPicPr>
          <p:cNvPr id="17902440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122846" y="4615382"/>
            <a:ext cx="5566781" cy="1158022"/>
          </a:xfrm>
          <a:prstGeom prst="rect">
            <a:avLst/>
          </a:prstGeom>
        </p:spPr>
      </p:pic>
      <p:pic>
        <p:nvPicPr>
          <p:cNvPr id="133735934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56546" y="2057400"/>
            <a:ext cx="4752974" cy="876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560270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Herausforderungen</a:t>
            </a:r>
            <a:endParaRPr/>
          </a:p>
        </p:txBody>
      </p:sp>
      <p:sp>
        <p:nvSpPr>
          <p:cNvPr id="461288268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70000" lnSpcReduction="6000"/>
          </a:bodyPr>
          <a:lstStyle/>
          <a:p>
            <a:pPr>
              <a:defRPr/>
            </a:pPr>
            <a:r>
              <a:rPr/>
              <a:t>Globale Variablen</a:t>
            </a:r>
            <a:endParaRPr/>
          </a:p>
          <a:p>
            <a:pPr lvl="1">
              <a:defRPr/>
            </a:pPr>
            <a:r>
              <a:rPr/>
              <a:t>Durch RWBuffer möglich, aber Race Conditions möglich</a:t>
            </a:r>
            <a:endParaRPr/>
          </a:p>
          <a:p>
            <a:pPr lvl="1">
              <a:defRPr/>
            </a:pPr>
            <a:r>
              <a:rPr/>
              <a:t>Unintuitive Initialisierung</a:t>
            </a:r>
            <a:endParaRPr/>
          </a:p>
          <a:p>
            <a:pPr lvl="1">
              <a:defRPr/>
            </a:pPr>
            <a:r>
              <a:rPr/>
              <a:t>Synchronisierung nach C# unterbricht die gesamte Parallelisierung</a:t>
            </a:r>
            <a:endParaRPr/>
          </a:p>
          <a:p>
            <a:pPr lvl="0">
              <a:defRPr/>
            </a:pPr>
            <a:r>
              <a:rPr/>
              <a:t>Parallelisierung</a:t>
            </a:r>
            <a:endParaRPr/>
          </a:p>
          <a:p>
            <a:pPr lvl="1">
              <a:defRPr/>
            </a:pPr>
            <a:r>
              <a:rPr/>
              <a:t>Gestaltet die Entwicklung schwieriger</a:t>
            </a:r>
            <a:endParaRPr/>
          </a:p>
          <a:p>
            <a:pPr lvl="0">
              <a:defRPr/>
            </a:pPr>
            <a:r>
              <a:rPr/>
              <a:t>Pixel sind leider quadratisch...</a:t>
            </a:r>
            <a:endParaRPr/>
          </a:p>
          <a:p>
            <a:pPr lvl="1">
              <a:defRPr/>
            </a:pPr>
            <a:r>
              <a:rPr/>
              <a:t>Arbeit auf einem “Grid” erschwert Transformation wie Rotation</a:t>
            </a:r>
            <a:endParaRPr/>
          </a:p>
          <a:p>
            <a:pPr lvl="0">
              <a:defRPr/>
            </a:pPr>
            <a:r>
              <a:rPr/>
              <a:t>Performance</a:t>
            </a:r>
            <a:endParaRPr/>
          </a:p>
          <a:p>
            <a:pPr lvl="1">
              <a:defRPr/>
            </a:pPr>
            <a:r>
              <a:rPr/>
              <a:t>Schlechte Umsetzung kann zu starken Einbußen führen</a:t>
            </a:r>
            <a:endParaRPr/>
          </a:p>
          <a:p>
            <a:pPr lvl="0">
              <a:defRPr/>
            </a:pPr>
            <a:r>
              <a:rPr/>
              <a:t>Bewegung von einer Masse wie Planeten</a:t>
            </a:r>
            <a:endParaRPr/>
          </a:p>
          <a:p>
            <a:pPr lvl="1">
              <a:defRPr/>
            </a:pPr>
            <a:r>
              <a:rPr/>
              <a:t>Z.B. einen Planet durch C# zu bewegen/rotieren ruiniert Performance. Ein Parallelisierungs-Ansatz muss verfolgt werden</a:t>
            </a:r>
            <a:endParaRPr/>
          </a:p>
          <a:p>
            <a:pPr lvl="0">
              <a:defRPr/>
            </a:pPr>
            <a:endParaRPr/>
          </a:p>
          <a:p>
            <a:pPr lvl="1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865137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V1</a:t>
            </a:r>
            <a:endParaRPr/>
          </a:p>
        </p:txBody>
      </p:sp>
      <p:sp>
        <p:nvSpPr>
          <p:cNvPr id="575735482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Meilensteine:</a:t>
            </a:r>
            <a:endParaRPr/>
          </a:p>
          <a:p>
            <a:pPr lvl="1">
              <a:defRPr/>
            </a:pPr>
            <a:r>
              <a:rPr/>
              <a:t>Pixel anzeigen</a:t>
            </a:r>
            <a:endParaRPr/>
          </a:p>
          <a:p>
            <a:pPr lvl="1">
              <a:defRPr/>
            </a:pPr>
            <a:r>
              <a:rPr/>
              <a:t>Pixel bewegen</a:t>
            </a:r>
            <a:endParaRPr/>
          </a:p>
          <a:p>
            <a:pPr lvl="1">
              <a:defRPr/>
            </a:pPr>
            <a:r>
              <a:rPr/>
              <a:t>Implementierbarkeit von Logik beweisen (für Pixel Interaktionen)</a:t>
            </a:r>
            <a:endParaRPr/>
          </a:p>
          <a:p>
            <a:pPr lvl="1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992815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V7.1</a:t>
            </a:r>
            <a:endParaRPr/>
          </a:p>
        </p:txBody>
      </p:sp>
      <p:sp>
        <p:nvSpPr>
          <p:cNvPr id="1770618762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Auftrag: </a:t>
            </a:r>
            <a:r>
              <a:rPr/>
              <a:t>“Eye Candy” umsetzen:</a:t>
            </a:r>
            <a:endParaRPr/>
          </a:p>
          <a:p>
            <a:pPr lvl="1">
              <a:defRPr/>
            </a:pPr>
            <a:r>
              <a:rPr/>
              <a:t>Partikel leuchten lassen</a:t>
            </a:r>
            <a:endParaRPr/>
          </a:p>
          <a:p>
            <a:pPr lvl="1">
              <a:defRPr/>
            </a:pPr>
            <a:r>
              <a:rPr/>
              <a:t>Einschlag simulieren</a:t>
            </a:r>
            <a:endParaRPr/>
          </a:p>
        </p:txBody>
      </p:sp>
      <p:pic>
        <p:nvPicPr>
          <p:cNvPr id="4342560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99803" y="915147"/>
            <a:ext cx="5734049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745080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V7.1</a:t>
            </a:r>
            <a:endParaRPr/>
          </a:p>
        </p:txBody>
      </p:sp>
      <p:sp>
        <p:nvSpPr>
          <p:cNvPr id="1795230764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lvl="1">
              <a:defRPr/>
            </a:pPr>
            <a:r>
              <a:rPr/>
              <a:t>Umgesetzt:</a:t>
            </a:r>
            <a:endParaRPr/>
          </a:p>
          <a:p>
            <a:pPr lvl="2">
              <a:defRPr/>
            </a:pPr>
            <a:r>
              <a:rPr/>
              <a:t>Feuer-Effekt eingeführt und wird heller/dunkler, je nach Geschwindigkeit</a:t>
            </a:r>
            <a:endParaRPr/>
          </a:p>
          <a:p>
            <a:pPr lvl="2">
              <a:defRPr/>
            </a:pPr>
            <a:r>
              <a:rPr/>
              <a:t>Berg und Kraterbildung durch Zähleransatz gelöst:</a:t>
            </a:r>
            <a:br>
              <a:rPr/>
            </a:br>
            <a:r>
              <a:rPr/>
              <a:t>Ein Partikel auf dem Planeten angekommen darf sich 100 Steps bewegen. Dieser Wert kann z.B. bei Events, wie Einschläge einfach resettet werden (V7.2), um die Animation wiederzubeleben.</a:t>
            </a:r>
            <a:endParaRPr/>
          </a:p>
          <a:p>
            <a:pPr lvl="2">
              <a:defRPr/>
            </a:pPr>
            <a:r>
              <a:rPr/>
              <a:t>Position update fix: Attribute wird jetzt mit float2 anstelle von int2 geupdated</a:t>
            </a:r>
            <a:endParaRPr/>
          </a:p>
          <a:p>
            <a:pPr lvl="2">
              <a:defRPr/>
            </a:pPr>
            <a:r>
              <a:rPr/>
              <a:t>Gravitation wurde erhöht, damit keine kantige Flugbahn entsteht</a:t>
            </a:r>
            <a:endParaRPr/>
          </a:p>
          <a:p>
            <a:pPr lvl="2">
              <a:defRPr/>
            </a:pPr>
            <a:r>
              <a:rPr/>
              <a:t>Auflösung auf HD reduziert</a:t>
            </a:r>
            <a:endParaRPr/>
          </a:p>
          <a:p>
            <a:pPr lvl="1">
              <a:defRPr/>
            </a:pPr>
            <a:r>
              <a:rPr/>
              <a:t>TODO für V7.2:</a:t>
            </a:r>
            <a:endParaRPr/>
          </a:p>
          <a:p>
            <a:pPr lvl="2">
              <a:defRPr/>
            </a:pPr>
            <a:r>
              <a:rPr/>
              <a:t>Leuchteffekt soll mit jeder Kollision rötlicher leuchten</a:t>
            </a:r>
            <a:endParaRPr/>
          </a:p>
          <a:p>
            <a:pPr lvl="2">
              <a:defRPr/>
            </a:pPr>
            <a:r>
              <a:rPr/>
              <a:t>Großer Leuchtradius als Komet einführen</a:t>
            </a:r>
            <a:endParaRPr/>
          </a:p>
          <a:p>
            <a:pPr lvl="2">
              <a:defRPr/>
            </a:pPr>
            <a:r>
              <a:rPr/>
              <a:t>Partikel durch einschlag wegschleudern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067913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V7.1</a:t>
            </a:r>
            <a:endParaRPr/>
          </a:p>
        </p:txBody>
      </p:sp>
      <p:pic>
        <p:nvPicPr>
          <p:cNvPr id="1810518089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-21440" y="871567"/>
            <a:ext cx="12145931" cy="5939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406446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ENDE</a:t>
            </a:r>
            <a:endParaRPr/>
          </a:p>
        </p:txBody>
      </p:sp>
      <p:sp>
        <p:nvSpPr>
          <p:cNvPr id="637707220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669130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V1</a:t>
            </a:r>
            <a:endParaRPr/>
          </a:p>
        </p:txBody>
      </p:sp>
      <p:sp>
        <p:nvSpPr>
          <p:cNvPr id="1327993124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8146202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893112"/>
            <a:ext cx="4788038" cy="5660087"/>
          </a:xfrm>
          <a:prstGeom prst="rect">
            <a:avLst/>
          </a:prstGeom>
        </p:spPr>
      </p:pic>
      <p:pic>
        <p:nvPicPr>
          <p:cNvPr id="55128256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844068" y="893112"/>
            <a:ext cx="6429375" cy="5019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336839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V1</a:t>
            </a:r>
            <a:endParaRPr sz="3200"/>
          </a:p>
        </p:txBody>
      </p:sp>
      <p:sp>
        <p:nvSpPr>
          <p:cNvPr id="1608138064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0267285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893111"/>
            <a:ext cx="4788038" cy="5660086"/>
          </a:xfrm>
          <a:prstGeom prst="rect">
            <a:avLst/>
          </a:prstGeom>
        </p:spPr>
      </p:pic>
      <p:pic>
        <p:nvPicPr>
          <p:cNvPr id="97373865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844067" y="893111"/>
            <a:ext cx="6429375" cy="5019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3709680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V1</a:t>
            </a:r>
            <a:endParaRPr sz="3200"/>
          </a:p>
        </p:txBody>
      </p:sp>
      <p:sp>
        <p:nvSpPr>
          <p:cNvPr id="19507104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1175089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969354"/>
            <a:ext cx="3866708" cy="5102224"/>
          </a:xfrm>
          <a:prstGeom prst="rect">
            <a:avLst/>
          </a:prstGeom>
        </p:spPr>
      </p:pic>
      <p:pic>
        <p:nvPicPr>
          <p:cNvPr id="15773198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854215" y="914361"/>
            <a:ext cx="8531271" cy="5212212"/>
          </a:xfrm>
          <a:prstGeom prst="rect">
            <a:avLst/>
          </a:prstGeom>
        </p:spPr>
      </p:pic>
      <p:sp>
        <p:nvSpPr>
          <p:cNvPr id="1084420770" name=""/>
          <p:cNvSpPr/>
          <p:nvPr/>
        </p:nvSpPr>
        <p:spPr bwMode="auto">
          <a:xfrm flipH="0" flipV="0">
            <a:off x="604509" y="3760196"/>
            <a:ext cx="2365686" cy="17369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111305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V1</a:t>
            </a:r>
            <a:endParaRPr/>
          </a:p>
        </p:txBody>
      </p:sp>
      <p:sp>
        <p:nvSpPr>
          <p:cNvPr id="1629387167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0628030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31127" y="1076765"/>
            <a:ext cx="13525499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asic">
  <a:themeElements>
    <a:clrScheme name="Color">
      <a:dk1>
        <a:srgbClr val="0F243E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FE19FF"/>
      </a:accent2>
      <a:accent3>
        <a:srgbClr val="00B050"/>
      </a:accent3>
      <a:accent4>
        <a:srgbClr val="FF0000"/>
      </a:accent4>
      <a:accent5>
        <a:srgbClr val="4BACC6"/>
      </a:accent5>
      <a:accent6>
        <a:srgbClr val="FFFF00"/>
      </a:accent6>
      <a:hlink>
        <a:srgbClr val="548DD4"/>
      </a:hlink>
      <a:folHlink>
        <a:srgbClr val="FE19FF"/>
      </a:folHlink>
    </a:clrScheme>
    <a:fontScheme name="Классическая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ONLYOFFICE/7.5.1.23</Application>
  <DocSecurity>0</DocSecurity>
  <PresentationFormat>Widescreen</PresentationFormat>
  <Paragraphs>0</Paragraphs>
  <Slides>53</Slides>
  <Notes>53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15</cp:revision>
  <dcterms:modified xsi:type="dcterms:W3CDTF">2023-12-30T20:28:02Z</dcterms:modified>
  <cp:category/>
  <cp:contentStatus/>
  <cp:version/>
</cp:coreProperties>
</file>